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7" r:id="rId2"/>
    <p:sldId id="256" r:id="rId3"/>
    <p:sldId id="258" r:id="rId4"/>
    <p:sldId id="261" r:id="rId5"/>
    <p:sldId id="278" r:id="rId6"/>
    <p:sldId id="262" r:id="rId7"/>
    <p:sldId id="264" r:id="rId8"/>
    <p:sldId id="265" r:id="rId9"/>
    <p:sldId id="260" r:id="rId10"/>
    <p:sldId id="263" r:id="rId11"/>
    <p:sldId id="269" r:id="rId12"/>
    <p:sldId id="259" r:id="rId13"/>
    <p:sldId id="277" r:id="rId14"/>
    <p:sldId id="276" r:id="rId15"/>
    <p:sldId id="268" r:id="rId16"/>
    <p:sldId id="272" r:id="rId17"/>
    <p:sldId id="273" r:id="rId18"/>
    <p:sldId id="270" r:id="rId19"/>
    <p:sldId id="271" r:id="rId20"/>
    <p:sldId id="267" r:id="rId21"/>
    <p:sldId id="275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B0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Στυλ με θέμα 1 - Έμφαση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Στυλ με θέμα 1 - Έμφαση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75DCB02-9BB8-47FD-8907-85C794F793BA}" styleName="Στυλ με θέμα 1 - Έμφαση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5" d="100"/>
          <a:sy n="75" d="100"/>
        </p:scale>
        <p:origin x="540" y="-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610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1039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44380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2351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76470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9257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5228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30267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l-G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8615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2944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6401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6A2CCCF3-99B6-49FF-A771-C2C8E53B284A}" type="datetimeFigureOut">
              <a:rPr lang="el-GR" smtClean="0"/>
              <a:t>1/2/2018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EF3EC717-78D0-400B-948E-620C671A9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668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CA65CAEE-A8EF-4231-9490-C51F80BB5D4C}"/>
              </a:ext>
            </a:extLst>
          </p:cNvPr>
          <p:cNvSpPr txBox="1">
            <a:spLocks/>
          </p:cNvSpPr>
          <p:nvPr/>
        </p:nvSpPr>
        <p:spPr>
          <a:xfrm>
            <a:off x="605459" y="431800"/>
            <a:ext cx="10981081" cy="24245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l-GR" sz="2800" b="1" dirty="0">
                <a:solidFill>
                  <a:schemeClr val="bg1"/>
                </a:solidFill>
              </a:rPr>
              <a:t>Μιχάλης </a:t>
            </a:r>
            <a:r>
              <a:rPr lang="el-GR" sz="2800" b="1" dirty="0" err="1">
                <a:solidFill>
                  <a:schemeClr val="bg1"/>
                </a:solidFill>
              </a:rPr>
              <a:t>Εξαρχάκος</a:t>
            </a:r>
            <a:endParaRPr lang="el-GR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l-GR" sz="2800" dirty="0">
                <a:solidFill>
                  <a:schemeClr val="bg1"/>
                </a:solidFill>
              </a:rPr>
              <a:t>Ειδικός Παθολόγος</a:t>
            </a:r>
          </a:p>
          <a:p>
            <a:pPr>
              <a:lnSpc>
                <a:spcPct val="120000"/>
              </a:lnSpc>
            </a:pPr>
            <a:r>
              <a:rPr lang="el-GR" sz="2800" dirty="0">
                <a:solidFill>
                  <a:schemeClr val="bg1"/>
                </a:solidFill>
              </a:rPr>
              <a:t>Διευθυντής Παθολογικής Κλινικής Νοσοκομείου «</a:t>
            </a:r>
            <a:r>
              <a:rPr lang="el-GR" sz="2800" dirty="0" err="1">
                <a:solidFill>
                  <a:schemeClr val="bg1"/>
                </a:solidFill>
              </a:rPr>
              <a:t>Ευρωκλινική</a:t>
            </a:r>
            <a:r>
              <a:rPr lang="el-GR" sz="2800" dirty="0">
                <a:solidFill>
                  <a:schemeClr val="bg1"/>
                </a:solidFill>
              </a:rPr>
              <a:t>»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l-GR" sz="2800" dirty="0">
                <a:solidFill>
                  <a:schemeClr val="bg1"/>
                </a:solidFill>
              </a:rPr>
              <a:t>Συνεργάτης ΔΘΚΑ-«ΥΓΕΙΑ»</a:t>
            </a:r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55A75918-C259-433F-AE8D-9D7F4497F6F0}"/>
              </a:ext>
            </a:extLst>
          </p:cNvPr>
          <p:cNvSpPr txBox="1">
            <a:spLocks/>
          </p:cNvSpPr>
          <p:nvPr/>
        </p:nvSpPr>
        <p:spPr>
          <a:xfrm>
            <a:off x="605459" y="3175000"/>
            <a:ext cx="11230940" cy="264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5400" kern="1200" spc="-12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5000" b="1" dirty="0">
                <a:solidFill>
                  <a:schemeClr val="bg1"/>
                </a:solidFill>
              </a:rPr>
              <a:t>Ο παθολόγος αντιμέτωπος με τον ογκολογικό ασθενή και το περιβάλλον του</a:t>
            </a:r>
          </a:p>
        </p:txBody>
      </p:sp>
    </p:spTree>
    <p:extLst>
      <p:ext uri="{BB962C8B-B14F-4D97-AF65-F5344CB8AC3E}">
        <p14:creationId xmlns:p14="http://schemas.microsoft.com/office/powerpoint/2010/main" val="270155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87B229-41D7-4C97-B998-AFE3B33E4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5063" y="1007165"/>
            <a:ext cx="6049108" cy="874643"/>
          </a:xfrm>
        </p:spPr>
        <p:txBody>
          <a:bodyPr>
            <a:normAutofit/>
          </a:bodyPr>
          <a:lstStyle/>
          <a:p>
            <a:r>
              <a:rPr lang="el-GR" sz="4400" dirty="0"/>
              <a:t>Ποιος Ασθενής</a:t>
            </a:r>
            <a:r>
              <a:rPr lang="en-US" sz="4400" dirty="0"/>
              <a:t>; </a:t>
            </a:r>
            <a:r>
              <a:rPr lang="el-GR" sz="4400" dirty="0"/>
              <a:t>Επιζώντες</a:t>
            </a:r>
            <a:r>
              <a:rPr lang="en-US" sz="4400" dirty="0"/>
              <a:t>;</a:t>
            </a:r>
            <a:endParaRPr lang="el-GR" sz="4400" dirty="0"/>
          </a:p>
        </p:txBody>
      </p:sp>
      <p:sp>
        <p:nvSpPr>
          <p:cNvPr id="8" name="Τίτλος 1">
            <a:extLst>
              <a:ext uri="{FF2B5EF4-FFF2-40B4-BE49-F238E27FC236}">
                <a16:creationId xmlns:a16="http://schemas.microsoft.com/office/drawing/2014/main" id="{1B97A335-11ED-407B-9BF8-F09D6B00D7DD}"/>
              </a:ext>
            </a:extLst>
          </p:cNvPr>
          <p:cNvSpPr txBox="1">
            <a:spLocks/>
          </p:cNvSpPr>
          <p:nvPr/>
        </p:nvSpPr>
        <p:spPr>
          <a:xfrm>
            <a:off x="755373" y="1928191"/>
            <a:ext cx="10588487" cy="39226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Επικέντρωση στους ασθενείς που έχουν ολοκληρώσει την όποια θεραπευτική παρέμβαση με θεραπευτικό στόχο.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Τα στοιχεία υποδηλώνουν συχνά ανεπαρκή πρωτοβάθμια και ογκολογική φροντίδα.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Ανεπαρκής συντονισμός μεταξύ των δυο φορέων.</a:t>
            </a:r>
          </a:p>
        </p:txBody>
      </p:sp>
    </p:spTree>
    <p:extLst>
      <p:ext uri="{BB962C8B-B14F-4D97-AF65-F5344CB8AC3E}">
        <p14:creationId xmlns:p14="http://schemas.microsoft.com/office/powerpoint/2010/main" val="3066816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id="{411C1D22-2B2F-4A50-AC72-40A933FBC1A3}"/>
              </a:ext>
            </a:extLst>
          </p:cNvPr>
          <p:cNvSpPr txBox="1">
            <a:spLocks/>
          </p:cNvSpPr>
          <p:nvPr/>
        </p:nvSpPr>
        <p:spPr>
          <a:xfrm>
            <a:off x="2735469" y="1042504"/>
            <a:ext cx="6538292" cy="7885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schemeClr val="bg1"/>
                </a:solidFill>
              </a:rPr>
              <a:t>Επιδημιολογικά δεδομένα</a:t>
            </a:r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C16510F2-210A-41C0-B1A8-3240A422537F}"/>
              </a:ext>
            </a:extLst>
          </p:cNvPr>
          <p:cNvSpPr txBox="1">
            <a:spLocks/>
          </p:cNvSpPr>
          <p:nvPr/>
        </p:nvSpPr>
        <p:spPr>
          <a:xfrm>
            <a:off x="2084457" y="2331554"/>
            <a:ext cx="9497944" cy="28552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15 εκ. επιζώντες (ΗΠΑ)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32 εκ. επιζώντες (Παγκόσμια) (αναμένεται να αυξηθεί)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75% &gt; 60 ετών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5%  &lt;  40 ετών</a:t>
            </a:r>
          </a:p>
        </p:txBody>
      </p:sp>
    </p:spTree>
    <p:extLst>
      <p:ext uri="{BB962C8B-B14F-4D97-AF65-F5344CB8AC3E}">
        <p14:creationId xmlns:p14="http://schemas.microsoft.com/office/powerpoint/2010/main" val="2771567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1F8663-A074-46A4-BF13-B2B002AABD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39" y="824024"/>
            <a:ext cx="10835722" cy="52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0553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id="{D1A13C83-E1EA-45A7-8BBE-96E5B92B26EB}"/>
              </a:ext>
            </a:extLst>
          </p:cNvPr>
          <p:cNvSpPr txBox="1">
            <a:spLocks/>
          </p:cNvSpPr>
          <p:nvPr/>
        </p:nvSpPr>
        <p:spPr>
          <a:xfrm>
            <a:off x="3392553" y="332581"/>
            <a:ext cx="5314123" cy="178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>
                <a:solidFill>
                  <a:schemeClr val="bg1"/>
                </a:solidFill>
              </a:rPr>
              <a:t>Γυναίκες</a:t>
            </a:r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3DBE5D40-5A18-4DBD-9C8D-BB2A77143462}"/>
              </a:ext>
            </a:extLst>
          </p:cNvPr>
          <p:cNvSpPr txBox="1">
            <a:spLocks/>
          </p:cNvSpPr>
          <p:nvPr/>
        </p:nvSpPr>
        <p:spPr>
          <a:xfrm>
            <a:off x="3909388" y="1902808"/>
            <a:ext cx="6241778" cy="37161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Μαστός 44%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Ενδομήτριο 9%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Παχύ έντερο + ορθό 9%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Θυρεοειδής 8%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Μελάνωμα 8%</a:t>
            </a:r>
          </a:p>
        </p:txBody>
      </p:sp>
    </p:spTree>
    <p:extLst>
      <p:ext uri="{BB962C8B-B14F-4D97-AF65-F5344CB8AC3E}">
        <p14:creationId xmlns:p14="http://schemas.microsoft.com/office/powerpoint/2010/main" val="174754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id="{E04DB401-40DD-4413-A633-CA66C8229FD0}"/>
              </a:ext>
            </a:extLst>
          </p:cNvPr>
          <p:cNvSpPr txBox="1">
            <a:spLocks/>
          </p:cNvSpPr>
          <p:nvPr/>
        </p:nvSpPr>
        <p:spPr>
          <a:xfrm>
            <a:off x="3392553" y="332581"/>
            <a:ext cx="5314123" cy="1787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l-GR" dirty="0">
                <a:solidFill>
                  <a:schemeClr val="bg1"/>
                </a:solidFill>
              </a:rPr>
              <a:t>Άνδρες</a:t>
            </a:r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F6449B35-B94B-4C24-BDB4-FE45F6E79358}"/>
              </a:ext>
            </a:extLst>
          </p:cNvPr>
          <p:cNvSpPr txBox="1">
            <a:spLocks/>
          </p:cNvSpPr>
          <p:nvPr/>
        </p:nvSpPr>
        <p:spPr>
          <a:xfrm>
            <a:off x="3790119" y="1779104"/>
            <a:ext cx="5499656" cy="329979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Προστάτης 45%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Παχύ έντερο + ορθό 10%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Μελάνωμα 8%</a:t>
            </a: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NHL 5%</a:t>
            </a:r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1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id="{B3EB2D1C-D85E-45A2-8871-5C737A353BC1}"/>
              </a:ext>
            </a:extLst>
          </p:cNvPr>
          <p:cNvSpPr txBox="1">
            <a:spLocks/>
          </p:cNvSpPr>
          <p:nvPr/>
        </p:nvSpPr>
        <p:spPr>
          <a:xfrm>
            <a:off x="1577008" y="701550"/>
            <a:ext cx="9607826" cy="35648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70000"/>
              </a:lnSpc>
            </a:pPr>
            <a:r>
              <a:rPr lang="el-GR" sz="2800" dirty="0">
                <a:solidFill>
                  <a:schemeClr val="bg1"/>
                </a:solidFill>
              </a:rPr>
              <a:t>Η παροχή φροντίδας υγείας πρωτοβάθμια και ογκολογική (</a:t>
            </a:r>
            <a:r>
              <a:rPr lang="en-US" sz="2800" dirty="0">
                <a:solidFill>
                  <a:schemeClr val="bg1"/>
                </a:solidFill>
              </a:rPr>
              <a:t>cancer survivorship care) </a:t>
            </a:r>
            <a:r>
              <a:rPr lang="el-GR" sz="2800" dirty="0">
                <a:solidFill>
                  <a:schemeClr val="bg1"/>
                </a:solidFill>
              </a:rPr>
              <a:t>εστιάζει κυρίως στους εξής τομείς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</a:p>
          <a:p>
            <a:pPr algn="l">
              <a:lnSpc>
                <a:spcPct val="170000"/>
              </a:lnSpc>
            </a:pPr>
            <a:endParaRPr lang="el-GR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Έγκαιρη εντόπιση υποτροπής (τοπικά ή εμφάνιση μεταστατικής νόσου)</a:t>
            </a:r>
          </a:p>
        </p:txBody>
      </p:sp>
    </p:spTree>
    <p:extLst>
      <p:ext uri="{BB962C8B-B14F-4D97-AF65-F5344CB8AC3E}">
        <p14:creationId xmlns:p14="http://schemas.microsoft.com/office/powerpoint/2010/main" val="394517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id="{75469F7A-10BF-4054-B4D4-43C0B62BA682}"/>
              </a:ext>
            </a:extLst>
          </p:cNvPr>
          <p:cNvSpPr txBox="1">
            <a:spLocks/>
          </p:cNvSpPr>
          <p:nvPr/>
        </p:nvSpPr>
        <p:spPr>
          <a:xfrm>
            <a:off x="1004956" y="1155699"/>
            <a:ext cx="10398472" cy="39850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Έγκαιρη εντόπιση «δεύτερου» καρκίνου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Αυξημένος κίνδυνος εμφάνισης δευτερογενών κακοηθειών ως αποτέλεσμα ΧΜΘ και ΑΚΤΘ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Λευχαιμίες 2-5 έτη μετά ΧΜΘ με </a:t>
            </a:r>
            <a:r>
              <a:rPr lang="el-GR" sz="2800" dirty="0" err="1">
                <a:solidFill>
                  <a:schemeClr val="bg1"/>
                </a:solidFill>
              </a:rPr>
              <a:t>αλκυλιούντες</a:t>
            </a:r>
            <a:r>
              <a:rPr lang="el-GR" sz="2800" dirty="0">
                <a:solidFill>
                  <a:schemeClr val="bg1"/>
                </a:solidFill>
              </a:rPr>
              <a:t> παράγοντες, παράγωγα πλατίνας και αναστολείς </a:t>
            </a:r>
            <a:r>
              <a:rPr lang="el-GR" sz="2800" dirty="0" err="1">
                <a:solidFill>
                  <a:schemeClr val="bg1"/>
                </a:solidFill>
              </a:rPr>
              <a:t>τοποϊσομερασών</a:t>
            </a:r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729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99A236-36D3-4A8F-96FF-E4EDACC30921}"/>
              </a:ext>
            </a:extLst>
          </p:cNvPr>
          <p:cNvSpPr txBox="1">
            <a:spLocks/>
          </p:cNvSpPr>
          <p:nvPr/>
        </p:nvSpPr>
        <p:spPr>
          <a:xfrm>
            <a:off x="801756" y="1295400"/>
            <a:ext cx="10588487" cy="378049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Συμπαγείς όγκοι σχετιζόμενοι με </a:t>
            </a:r>
            <a:r>
              <a:rPr lang="el-GR" sz="2800" dirty="0" err="1">
                <a:solidFill>
                  <a:schemeClr val="bg1"/>
                </a:solidFill>
              </a:rPr>
              <a:t>αλκυλιούντες</a:t>
            </a:r>
            <a:r>
              <a:rPr lang="el-GR" sz="2800" dirty="0">
                <a:solidFill>
                  <a:schemeClr val="bg1"/>
                </a:solidFill>
              </a:rPr>
              <a:t> παράγοντες</a:t>
            </a:r>
          </a:p>
          <a:p>
            <a:pPr algn="l">
              <a:lnSpc>
                <a:spcPct val="170000"/>
              </a:lnSpc>
            </a:pPr>
            <a:r>
              <a:rPr lang="el-GR" sz="2800" dirty="0">
                <a:solidFill>
                  <a:schemeClr val="bg1"/>
                </a:solidFill>
              </a:rPr>
              <a:t>          (πνεύμονες, πεπτικό, ουροδόχος κύστη, σαρκώματα, μαστός)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Δευτερογενείς κακοήθειες που εμφανίζονται 5-10 έτη μετά το πέρας ΑΚΤΘ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Συνηθέστερα μαστού και θυροειδούς</a:t>
            </a:r>
          </a:p>
        </p:txBody>
      </p:sp>
    </p:spTree>
    <p:extLst>
      <p:ext uri="{BB962C8B-B14F-4D97-AF65-F5344CB8AC3E}">
        <p14:creationId xmlns:p14="http://schemas.microsoft.com/office/powerpoint/2010/main" val="2615809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0DB4C8-FFBC-4ED3-A9F4-7E5E589C4165}"/>
              </a:ext>
            </a:extLst>
          </p:cNvPr>
          <p:cNvSpPr txBox="1">
            <a:spLocks/>
          </p:cNvSpPr>
          <p:nvPr/>
        </p:nvSpPr>
        <p:spPr>
          <a:xfrm>
            <a:off x="801756" y="911086"/>
            <a:ext cx="10588487" cy="437321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Υψηλότερος κίνδυνος δευτερογενούς κακοήθειας για ασθενείς με ιστορικό </a:t>
            </a:r>
            <a:r>
              <a:rPr lang="en-US" sz="2800" dirty="0">
                <a:solidFill>
                  <a:schemeClr val="bg1"/>
                </a:solidFill>
              </a:rPr>
              <a:t>Hodgkin </a:t>
            </a:r>
            <a:r>
              <a:rPr lang="el-GR" sz="2800" dirty="0">
                <a:solidFill>
                  <a:schemeClr val="bg1"/>
                </a:solidFill>
              </a:rPr>
              <a:t>λεμφώματος ή καρκίνου κεφαλής-τραχήλου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Δεν συστήνεται κατά κανόνα απεικονιστικός έλεγχος ρουτίνας πλην μαστογραφίας και πιθανώς </a:t>
            </a:r>
            <a:r>
              <a:rPr lang="en-US" sz="2800" dirty="0">
                <a:solidFill>
                  <a:schemeClr val="bg1"/>
                </a:solidFill>
              </a:rPr>
              <a:t>MRI </a:t>
            </a:r>
            <a:r>
              <a:rPr lang="el-GR" sz="2800" dirty="0">
                <a:solidFill>
                  <a:schemeClr val="bg1"/>
                </a:solidFill>
              </a:rPr>
              <a:t>για γυναίκες με ιστορικό ΑΚΤΘ στον θώρακα</a:t>
            </a:r>
          </a:p>
        </p:txBody>
      </p:sp>
    </p:spTree>
    <p:extLst>
      <p:ext uri="{BB962C8B-B14F-4D97-AF65-F5344CB8AC3E}">
        <p14:creationId xmlns:p14="http://schemas.microsoft.com/office/powerpoint/2010/main" val="3087925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22E60956-FD91-47AD-BFC1-03DCDC1D937F}"/>
              </a:ext>
            </a:extLst>
          </p:cNvPr>
          <p:cNvSpPr txBox="1">
            <a:spLocks/>
          </p:cNvSpPr>
          <p:nvPr/>
        </p:nvSpPr>
        <p:spPr>
          <a:xfrm>
            <a:off x="225287" y="805069"/>
            <a:ext cx="11542643" cy="52478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Έλεγχος για όψιμες επιπλοκές της νόσου ή της θεραπείας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Απαραίτητη ετήσια κλινική εξέταση +/- </a:t>
            </a:r>
            <a:r>
              <a:rPr lang="el-GR" sz="2800" dirty="0" err="1">
                <a:solidFill>
                  <a:schemeClr val="bg1"/>
                </a:solidFill>
              </a:rPr>
              <a:t>υπερηχοκαρδιογράφημα</a:t>
            </a:r>
            <a:endParaRPr lang="en-US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 err="1">
                <a:solidFill>
                  <a:schemeClr val="bg1"/>
                </a:solidFill>
              </a:rPr>
              <a:t>Καρδιοτοξικότητα</a:t>
            </a:r>
            <a:r>
              <a:rPr lang="el-GR" sz="2800" dirty="0">
                <a:solidFill>
                  <a:schemeClr val="bg1"/>
                </a:solidFill>
              </a:rPr>
              <a:t> (</a:t>
            </a:r>
            <a:r>
              <a:rPr lang="el-GR" sz="2800" dirty="0" err="1">
                <a:solidFill>
                  <a:schemeClr val="bg1"/>
                </a:solidFill>
              </a:rPr>
              <a:t>ανθρακυκλίνες-τραστουζουμάμπη</a:t>
            </a:r>
            <a:r>
              <a:rPr lang="el-GR" sz="2800" dirty="0">
                <a:solidFill>
                  <a:schemeClr val="bg1"/>
                </a:solidFill>
              </a:rPr>
              <a:t>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Περιφερική νευροπάθεια (παράγωγα πλατίνας, </a:t>
            </a:r>
            <a:r>
              <a:rPr lang="el-GR" sz="2800" dirty="0" err="1">
                <a:solidFill>
                  <a:schemeClr val="bg1"/>
                </a:solidFill>
              </a:rPr>
              <a:t>πακλιταξέλη</a:t>
            </a:r>
            <a:r>
              <a:rPr lang="el-GR" sz="2800" dirty="0">
                <a:solidFill>
                  <a:schemeClr val="bg1"/>
                </a:solidFill>
              </a:rPr>
              <a:t>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 err="1">
                <a:solidFill>
                  <a:schemeClr val="bg1"/>
                </a:solidFill>
              </a:rPr>
              <a:t>Λεμφοίδημα</a:t>
            </a:r>
            <a:endParaRPr lang="el-GR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Κόπωση, πόνος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 err="1">
                <a:solidFill>
                  <a:schemeClr val="bg1"/>
                </a:solidFill>
              </a:rPr>
              <a:t>Υπογονιμότητα</a:t>
            </a:r>
            <a:r>
              <a:rPr lang="el-GR" sz="2800" dirty="0">
                <a:solidFill>
                  <a:schemeClr val="bg1"/>
                </a:solidFill>
              </a:rPr>
              <a:t>, στειρότητα, διαταραχές κύησης, πρώιμη εμμηνόπαυση</a:t>
            </a:r>
          </a:p>
        </p:txBody>
      </p:sp>
    </p:spTree>
    <p:extLst>
      <p:ext uri="{BB962C8B-B14F-4D97-AF65-F5344CB8AC3E}">
        <p14:creationId xmlns:p14="http://schemas.microsoft.com/office/powerpoint/2010/main" val="378051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Εικόνα 7">
            <a:extLst>
              <a:ext uri="{FF2B5EF4-FFF2-40B4-BE49-F238E27FC236}">
                <a16:creationId xmlns:a16="http://schemas.microsoft.com/office/drawing/2014/main" id="{B0E08278-84B4-473D-A168-EF2252E82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611" y="233508"/>
            <a:ext cx="9266778" cy="6467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70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158C423B-0191-4400-9319-0509C730A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958" y="274428"/>
            <a:ext cx="8502084" cy="5988328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F5E2215D-76F0-45B0-883C-CE216CEB81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958" y="6262756"/>
            <a:ext cx="8502084" cy="4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703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4BDCB257-9A2C-4871-8D19-FF0D4C868B25}"/>
              </a:ext>
            </a:extLst>
          </p:cNvPr>
          <p:cNvSpPr txBox="1">
            <a:spLocks/>
          </p:cNvSpPr>
          <p:nvPr/>
        </p:nvSpPr>
        <p:spPr>
          <a:xfrm>
            <a:off x="225287" y="0"/>
            <a:ext cx="11422762" cy="14978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Ελλιπής εγρήγορση και γνώση που αφορά κυρίως ΠΠΦ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Σε μια πρόσφατη μελέτη (2014)</a:t>
            </a:r>
            <a:r>
              <a:rPr lang="en-US" sz="2800" dirty="0">
                <a:solidFill>
                  <a:schemeClr val="bg1"/>
                </a:solidFill>
              </a:rPr>
              <a:t>:</a:t>
            </a:r>
            <a:endParaRPr lang="el-GR" sz="2800" dirty="0">
              <a:solidFill>
                <a:schemeClr val="bg1"/>
              </a:solidFill>
            </a:endParaRPr>
          </a:p>
        </p:txBody>
      </p:sp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11A97A9B-7720-41CF-9CAA-221B064B958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9812" y="2344359"/>
          <a:ext cx="10160001" cy="430966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3386667">
                  <a:extLst>
                    <a:ext uri="{9D8B030D-6E8A-4147-A177-3AD203B41FA5}">
                      <a16:colId xmlns:a16="http://schemas.microsoft.com/office/drawing/2014/main" val="4183125568"/>
                    </a:ext>
                  </a:extLst>
                </a:gridCol>
                <a:gridCol w="3386667">
                  <a:extLst>
                    <a:ext uri="{9D8B030D-6E8A-4147-A177-3AD203B41FA5}">
                      <a16:colId xmlns:a16="http://schemas.microsoft.com/office/drawing/2014/main" val="1279793357"/>
                    </a:ext>
                  </a:extLst>
                </a:gridCol>
                <a:gridCol w="3386667">
                  <a:extLst>
                    <a:ext uri="{9D8B030D-6E8A-4147-A177-3AD203B41FA5}">
                      <a16:colId xmlns:a16="http://schemas.microsoft.com/office/drawing/2014/main" val="3072980246"/>
                    </a:ext>
                  </a:extLst>
                </a:gridCol>
              </a:tblGrid>
              <a:tr h="955829"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 err="1">
                          <a:solidFill>
                            <a:schemeClr val="bg1"/>
                          </a:solidFill>
                          <a:latin typeface="+mj-lt"/>
                        </a:rPr>
                        <a:t>Καρδιοτοξικότητα</a:t>
                      </a:r>
                      <a:r>
                        <a:rPr lang="el-GR" sz="2400" b="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  <a:r>
                        <a:rPr lang="el-GR" sz="2400" b="0" dirty="0" err="1">
                          <a:solidFill>
                            <a:schemeClr val="bg1"/>
                          </a:solidFill>
                          <a:latin typeface="+mj-lt"/>
                        </a:rPr>
                        <a:t>αδριαμυκίνης</a:t>
                      </a:r>
                      <a:endParaRPr lang="el-GR" sz="2400" b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rgbClr val="A9B0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95%</a:t>
                      </a:r>
                    </a:p>
                  </a:txBody>
                  <a:tcPr>
                    <a:solidFill>
                      <a:srgbClr val="A9B0B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55%</a:t>
                      </a:r>
                    </a:p>
                  </a:txBody>
                  <a:tcPr>
                    <a:solidFill>
                      <a:srgbClr val="A9B0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33072"/>
                  </a:ext>
                </a:extLst>
              </a:tr>
              <a:tr h="1199001"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Περιφερική νευροπάθεια </a:t>
                      </a:r>
                      <a:r>
                        <a:rPr lang="el-GR" sz="2400" b="0" dirty="0" err="1">
                          <a:solidFill>
                            <a:schemeClr val="bg1"/>
                          </a:solidFill>
                        </a:rPr>
                        <a:t>οξαλιπλατίνας</a:t>
                      </a:r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 και </a:t>
                      </a:r>
                      <a:r>
                        <a:rPr lang="el-GR" sz="2400" b="0" dirty="0" err="1">
                          <a:solidFill>
                            <a:schemeClr val="bg1"/>
                          </a:solidFill>
                        </a:rPr>
                        <a:t>πακλιταξελης</a:t>
                      </a:r>
                      <a:endParaRPr lang="el-GR" sz="2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507193"/>
                  </a:ext>
                </a:extLst>
              </a:tr>
              <a:tr h="955829"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Πρώιμη εμμηνόπαυση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019883"/>
                  </a:ext>
                </a:extLst>
              </a:tr>
              <a:tr h="1199001"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Δευτερογενείς κακοήθειες </a:t>
                      </a:r>
                      <a:r>
                        <a:rPr lang="el-GR" sz="2400" b="0" dirty="0" err="1">
                          <a:solidFill>
                            <a:schemeClr val="bg1"/>
                          </a:solidFill>
                        </a:rPr>
                        <a:t>κυκλοφωσφαμίδης</a:t>
                      </a:r>
                      <a:endParaRPr lang="el-GR" sz="2400" b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b="0" dirty="0">
                          <a:solidFill>
                            <a:schemeClr val="bg1"/>
                          </a:solidFill>
                        </a:rPr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617896"/>
                  </a:ext>
                </a:extLst>
              </a:tr>
            </a:tbl>
          </a:graphicData>
        </a:graphic>
      </p:graphicFrame>
      <p:graphicFrame>
        <p:nvGraphicFramePr>
          <p:cNvPr id="3" name="Πίνακας 2">
            <a:extLst>
              <a:ext uri="{FF2B5EF4-FFF2-40B4-BE49-F238E27FC236}">
                <a16:creationId xmlns:a16="http://schemas.microsoft.com/office/drawing/2014/main" id="{399FE00E-BB26-44E3-AB78-B0AEBA03C42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149812" y="1497864"/>
          <a:ext cx="10160001" cy="84649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86667">
                  <a:extLst>
                    <a:ext uri="{9D8B030D-6E8A-4147-A177-3AD203B41FA5}">
                      <a16:colId xmlns:a16="http://schemas.microsoft.com/office/drawing/2014/main" val="3120670990"/>
                    </a:ext>
                  </a:extLst>
                </a:gridCol>
                <a:gridCol w="3397699">
                  <a:extLst>
                    <a:ext uri="{9D8B030D-6E8A-4147-A177-3AD203B41FA5}">
                      <a16:colId xmlns:a16="http://schemas.microsoft.com/office/drawing/2014/main" val="3343128063"/>
                    </a:ext>
                  </a:extLst>
                </a:gridCol>
                <a:gridCol w="3375635">
                  <a:extLst>
                    <a:ext uri="{9D8B030D-6E8A-4147-A177-3AD203B41FA5}">
                      <a16:colId xmlns:a16="http://schemas.microsoft.com/office/drawing/2014/main" val="3937392134"/>
                    </a:ext>
                  </a:extLst>
                </a:gridCol>
              </a:tblGrid>
              <a:tr h="846495">
                <a:tc>
                  <a:txBody>
                    <a:bodyPr/>
                    <a:lstStyle/>
                    <a:p>
                      <a:endParaRPr lang="el-GR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l-GR" sz="2800" dirty="0">
                          <a:solidFill>
                            <a:schemeClr val="bg1"/>
                          </a:solidFill>
                        </a:rPr>
                        <a:t>130 ΟΓΚΟΛΟΓΟΙ</a:t>
                      </a: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800" dirty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en-US" sz="2800" dirty="0">
                          <a:solidFill>
                            <a:schemeClr val="bg1"/>
                          </a:solidFill>
                        </a:rPr>
                        <a:t>.</a:t>
                      </a:r>
                      <a:r>
                        <a:rPr lang="el-GR" sz="2800" dirty="0">
                          <a:solidFill>
                            <a:schemeClr val="bg1"/>
                          </a:solidFill>
                        </a:rPr>
                        <a:t>072 ΠΑΘΟΛΟΓΟΙ</a:t>
                      </a:r>
                      <a:endParaRPr lang="el-GR" sz="2800" b="1" dirty="0">
                        <a:solidFill>
                          <a:schemeClr val="bg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824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1377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89AEF9E-8871-4D35-9A3A-077FF38ADB78}"/>
              </a:ext>
            </a:extLst>
          </p:cNvPr>
          <p:cNvSpPr txBox="1">
            <a:spLocks/>
          </p:cNvSpPr>
          <p:nvPr/>
        </p:nvSpPr>
        <p:spPr>
          <a:xfrm>
            <a:off x="2948609" y="344557"/>
            <a:ext cx="6294782" cy="5552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Ψυχοσωματική δυσλειτουργία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Κατάθλιψη, αγχώδης συνδρομή</a:t>
            </a:r>
            <a:endParaRPr lang="en-US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Κόπωση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Διαταραχές ύπνου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Γνωσιακές διαταραχές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Σεξουαλική δυσλειτουργία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Χρόνιος πόνος</a:t>
            </a:r>
          </a:p>
        </p:txBody>
      </p:sp>
    </p:spTree>
    <p:extLst>
      <p:ext uri="{BB962C8B-B14F-4D97-AF65-F5344CB8AC3E}">
        <p14:creationId xmlns:p14="http://schemas.microsoft.com/office/powerpoint/2010/main" val="3531514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DDA7C0-F665-4AAF-8840-B0E39BF46390}"/>
              </a:ext>
            </a:extLst>
          </p:cNvPr>
          <p:cNvSpPr txBox="1">
            <a:spLocks/>
          </p:cNvSpPr>
          <p:nvPr/>
        </p:nvSpPr>
        <p:spPr>
          <a:xfrm>
            <a:off x="2570922" y="833230"/>
            <a:ext cx="7951304" cy="519153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«Οικονομική» τοξικότητα</a:t>
            </a:r>
            <a:endParaRPr lang="en-US" sz="2800" b="1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Προληπτική ιατρική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Ισορροπημένο διαιτολόγιο (31% παχυσαρκία)</a:t>
            </a:r>
            <a:endParaRPr lang="en-US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Άσκηση (38% καμία άσκηση)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Διακοπή καπνίσματος (15% καπνιστές)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Μείωση κατανάλωσης αλκοόλ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Εμβολιασμοί ρουτίνας</a:t>
            </a:r>
          </a:p>
        </p:txBody>
      </p:sp>
    </p:spTree>
    <p:extLst>
      <p:ext uri="{BB962C8B-B14F-4D97-AF65-F5344CB8AC3E}">
        <p14:creationId xmlns:p14="http://schemas.microsoft.com/office/powerpoint/2010/main" val="21501926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765F324-271F-4068-A566-DBA011F253F3}"/>
              </a:ext>
            </a:extLst>
          </p:cNvPr>
          <p:cNvSpPr txBox="1">
            <a:spLocks/>
          </p:cNvSpPr>
          <p:nvPr/>
        </p:nvSpPr>
        <p:spPr>
          <a:xfrm>
            <a:off x="1166191" y="930965"/>
            <a:ext cx="10416209" cy="451899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Αντιμετώπιση συνοδών  νοσημάτων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Επιβεβλημένη η αντιμετώπιση </a:t>
            </a:r>
            <a:r>
              <a:rPr lang="el-GR" sz="2800" dirty="0" err="1">
                <a:solidFill>
                  <a:schemeClr val="bg1"/>
                </a:solidFill>
              </a:rPr>
              <a:t>συννοσηρότητας</a:t>
            </a:r>
            <a:r>
              <a:rPr lang="el-GR" sz="2800" dirty="0">
                <a:solidFill>
                  <a:schemeClr val="bg1"/>
                </a:solidFill>
              </a:rPr>
              <a:t> που προϋπήρχε ή εμφανίστηκε μετά τη θεραπεία</a:t>
            </a:r>
            <a:endParaRPr lang="en-US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54% </a:t>
            </a:r>
            <a:r>
              <a:rPr lang="el-GR" sz="2800" dirty="0">
                <a:solidFill>
                  <a:schemeClr val="bg1"/>
                </a:solidFill>
              </a:rPr>
              <a:t>ασθενών αναφέρουν συνοδό νόσημα έναντι 45% χωρίς ιστορικό κακοήθειας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↑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l-GR" sz="2800" dirty="0">
                <a:solidFill>
                  <a:schemeClr val="bg1"/>
                </a:solidFill>
              </a:rPr>
              <a:t>Θνησιμότητας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l-GR" sz="2800" dirty="0">
                <a:solidFill>
                  <a:schemeClr val="bg1"/>
                </a:solidFill>
              </a:rPr>
              <a:t>ανεξαρτήτως αιτίου</a:t>
            </a:r>
          </a:p>
        </p:txBody>
      </p:sp>
    </p:spTree>
    <p:extLst>
      <p:ext uri="{BB962C8B-B14F-4D97-AF65-F5344CB8AC3E}">
        <p14:creationId xmlns:p14="http://schemas.microsoft.com/office/powerpoint/2010/main" val="2057862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2B2E5E3A-03F3-4211-99C4-27530495DEDA}"/>
              </a:ext>
            </a:extLst>
          </p:cNvPr>
          <p:cNvSpPr txBox="1">
            <a:spLocks/>
          </p:cNvSpPr>
          <p:nvPr/>
        </p:nvSpPr>
        <p:spPr>
          <a:xfrm>
            <a:off x="874644" y="1457739"/>
            <a:ext cx="10760765" cy="33826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Οικογενειακό Ιατρικό – Γενετική Συμβουλευτική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Διερεύνηση οικογενειακού ιστορικού καρκίνου για την πιθανότητα </a:t>
            </a:r>
            <a:r>
              <a:rPr lang="el-GR" sz="2800" dirty="0" err="1">
                <a:solidFill>
                  <a:schemeClr val="bg1"/>
                </a:solidFill>
              </a:rPr>
              <a:t>οικογενούς</a:t>
            </a:r>
            <a:r>
              <a:rPr lang="el-GR" sz="2800" dirty="0">
                <a:solidFill>
                  <a:schemeClr val="bg1"/>
                </a:solidFill>
              </a:rPr>
              <a:t> καρκινικού συνδρόμου, υποτροπής, δευτερογενούς κακοήθειας ή ενδεχόμενου κινδύνου των υπόλοιπων μελών</a:t>
            </a:r>
          </a:p>
        </p:txBody>
      </p:sp>
    </p:spTree>
    <p:extLst>
      <p:ext uri="{BB962C8B-B14F-4D97-AF65-F5344CB8AC3E}">
        <p14:creationId xmlns:p14="http://schemas.microsoft.com/office/powerpoint/2010/main" val="3882008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FFC020-362D-411F-ADE9-4746FF665543}"/>
              </a:ext>
            </a:extLst>
          </p:cNvPr>
          <p:cNvSpPr txBox="1">
            <a:spLocks/>
          </p:cNvSpPr>
          <p:nvPr/>
        </p:nvSpPr>
        <p:spPr>
          <a:xfrm>
            <a:off x="808382" y="1033671"/>
            <a:ext cx="10575235" cy="35548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857250" algn="l">
              <a:lnSpc>
                <a:spcPct val="170000"/>
              </a:lnSpc>
              <a:buFont typeface="Arial" panose="020B0604020202020204" pitchFamily="34" charset="0"/>
              <a:buChar char="•"/>
            </a:pPr>
            <a:r>
              <a:rPr lang="el-GR" sz="2800" b="1" dirty="0">
                <a:solidFill>
                  <a:schemeClr val="bg1"/>
                </a:solidFill>
              </a:rPr>
              <a:t>Συντονισμός μεταξύ </a:t>
            </a:r>
            <a:r>
              <a:rPr lang="el-GR" sz="2800" b="1" dirty="0" err="1">
                <a:solidFill>
                  <a:schemeClr val="bg1"/>
                </a:solidFill>
              </a:rPr>
              <a:t>ογκολόγου</a:t>
            </a:r>
            <a:r>
              <a:rPr lang="el-GR" sz="2800" b="1" dirty="0">
                <a:solidFill>
                  <a:schemeClr val="bg1"/>
                </a:solidFill>
              </a:rPr>
              <a:t> και ΠΠΦ</a:t>
            </a: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l-GR" sz="2800" dirty="0">
                <a:solidFill>
                  <a:schemeClr val="bg1"/>
                </a:solidFill>
              </a:rPr>
              <a:t>Συνήθως οι ΠΠΦ εστιάζουν περισσότερο στην πρόληψη, ενίοτε δε είναι καταλληλότεροι για την αντιμετώπιση της </a:t>
            </a:r>
            <a:r>
              <a:rPr lang="el-GR" sz="2800" dirty="0" err="1">
                <a:solidFill>
                  <a:schemeClr val="bg1"/>
                </a:solidFill>
              </a:rPr>
              <a:t>συννοσηρότητας</a:t>
            </a:r>
            <a:endParaRPr lang="el-GR" sz="2800" dirty="0">
              <a:solidFill>
                <a:schemeClr val="bg1"/>
              </a:solidFill>
            </a:endParaRPr>
          </a:p>
          <a:p>
            <a:pPr marL="857250" indent="-857250" algn="l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chemeClr val="bg1"/>
                </a:solidFill>
              </a:rPr>
              <a:t>SCP</a:t>
            </a:r>
            <a:endParaRPr lang="el-GR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186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F8FEDD4D-8DC6-413D-A7F6-C540472D28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389" y="307577"/>
            <a:ext cx="4822354" cy="6242845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C65B7819-F94C-4411-8DA3-14E1AF806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7577"/>
            <a:ext cx="4822354" cy="62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828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1">
            <a:extLst>
              <a:ext uri="{FF2B5EF4-FFF2-40B4-BE49-F238E27FC236}">
                <a16:creationId xmlns:a16="http://schemas.microsoft.com/office/drawing/2014/main" id="{03606142-2885-4226-9759-4ADC10BA6425}"/>
              </a:ext>
            </a:extLst>
          </p:cNvPr>
          <p:cNvSpPr txBox="1">
            <a:spLocks/>
          </p:cNvSpPr>
          <p:nvPr/>
        </p:nvSpPr>
        <p:spPr>
          <a:xfrm>
            <a:off x="741019" y="1817290"/>
            <a:ext cx="10981081" cy="32234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l-GR" sz="3200" b="1" dirty="0">
                <a:solidFill>
                  <a:schemeClr val="bg1"/>
                </a:solidFill>
              </a:rPr>
              <a:t>Μιχάλης </a:t>
            </a:r>
            <a:r>
              <a:rPr lang="el-GR" sz="3200" b="1" dirty="0" err="1">
                <a:solidFill>
                  <a:schemeClr val="bg1"/>
                </a:solidFill>
              </a:rPr>
              <a:t>Εξαρχάκος</a:t>
            </a:r>
            <a:endParaRPr lang="el-GR" sz="32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l-GR" sz="3200" dirty="0">
                <a:solidFill>
                  <a:schemeClr val="bg1"/>
                </a:solidFill>
              </a:rPr>
              <a:t>Ειδικός Παθολόγος</a:t>
            </a:r>
          </a:p>
          <a:p>
            <a:pPr>
              <a:lnSpc>
                <a:spcPct val="120000"/>
              </a:lnSpc>
            </a:pPr>
            <a:r>
              <a:rPr lang="el-GR" sz="3200" dirty="0">
                <a:solidFill>
                  <a:schemeClr val="bg1"/>
                </a:solidFill>
              </a:rPr>
              <a:t>Διευθυντής Παθολογικής Κλινικής Νοσοκομείου «</a:t>
            </a:r>
            <a:r>
              <a:rPr lang="el-GR" sz="3200" dirty="0" err="1">
                <a:solidFill>
                  <a:schemeClr val="bg1"/>
                </a:solidFill>
              </a:rPr>
              <a:t>Ευρωκλινική</a:t>
            </a:r>
            <a:r>
              <a:rPr lang="el-GR" sz="3200" dirty="0">
                <a:solidFill>
                  <a:schemeClr val="bg1"/>
                </a:solidFill>
              </a:rPr>
              <a:t>»</a:t>
            </a:r>
            <a:endParaRPr lang="en-US" sz="32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l-GR" sz="3200" dirty="0">
                <a:solidFill>
                  <a:schemeClr val="bg1"/>
                </a:solidFill>
              </a:rPr>
              <a:t>Συνεργάτης ΔΘΚΑ-«ΥΓΕΙΑ»</a:t>
            </a:r>
          </a:p>
        </p:txBody>
      </p:sp>
    </p:spTree>
    <p:extLst>
      <p:ext uri="{BB962C8B-B14F-4D97-AF65-F5344CB8AC3E}">
        <p14:creationId xmlns:p14="http://schemas.microsoft.com/office/powerpoint/2010/main" val="2668787270"/>
      </p:ext>
    </p:extLst>
  </p:cSld>
  <p:clrMapOvr>
    <a:masterClrMapping/>
  </p:clrMapOvr>
</p:sld>
</file>

<file path=ppt/theme/theme1.xml><?xml version="1.0" encoding="utf-8"?>
<a:theme xmlns:a="http://schemas.openxmlformats.org/drawingml/2006/main" name="Μητροπολιτικό">
  <a:themeElements>
    <a:clrScheme name="Μητροπολιτικό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Μητροπολιτικ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Μητροπολιτικό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TM03457491[[fn=Μητροπολιτικό]]</Template>
  <TotalTime>300</TotalTime>
  <Words>486</Words>
  <Application>Microsoft Office PowerPoint</Application>
  <PresentationFormat>Ευρεία οθόνη</PresentationFormat>
  <Paragraphs>89</Paragraphs>
  <Slides>21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5" baseType="lpstr">
      <vt:lpstr>Arial</vt:lpstr>
      <vt:lpstr>Calibri Light</vt:lpstr>
      <vt:lpstr>Wingdings</vt:lpstr>
      <vt:lpstr>Μητροπολιτικό</vt:lpstr>
      <vt:lpstr>Παρουσίαση του PowerPoint</vt:lpstr>
      <vt:lpstr>Ποιος Ασθενής; Επιζώντες;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τινα</dc:creator>
  <cp:lastModifiedBy>τινα</cp:lastModifiedBy>
  <cp:revision>77</cp:revision>
  <dcterms:created xsi:type="dcterms:W3CDTF">2018-01-10T18:32:48Z</dcterms:created>
  <dcterms:modified xsi:type="dcterms:W3CDTF">2018-02-01T19:14:54Z</dcterms:modified>
</cp:coreProperties>
</file>