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handoutMasterIdLst>
    <p:handoutMasterId r:id="rId22"/>
  </p:handout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4" r:id="rId18"/>
    <p:sldId id="273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50" autoAdjust="0"/>
  </p:normalViewPr>
  <p:slideViewPr>
    <p:cSldViewPr>
      <p:cViewPr varScale="1">
        <p:scale>
          <a:sx n="101" d="100"/>
          <a:sy n="101" d="100"/>
        </p:scale>
        <p:origin x="-2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4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F7730-AC82-4FAC-AD0A-BFDA1103D984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CFF8F-8376-4035-890C-69F4AFBD46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55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952FE-8005-40AC-918A-AD239B2C4E40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0C8DB-D094-4339-A6B8-1396573B69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26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0C8DB-D094-4339-A6B8-1396573B690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0C8DB-D094-4339-A6B8-1396573B690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800" b="1" dirty="0" smtClean="0"/>
              <a:t>Καλό Πάσχα!!!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0C8DB-D094-4339-A6B8-1396573B690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2978-FADC-45A8-9C5B-72ACEA8D3FA4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9757E-919F-4197-8FF8-F8053FE242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2978-FADC-45A8-9C5B-72ACEA8D3FA4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9757E-919F-4197-8FF8-F8053FE242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2978-FADC-45A8-9C5B-72ACEA8D3FA4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369757E-919F-4197-8FF8-F8053FE242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2978-FADC-45A8-9C5B-72ACEA8D3FA4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9757E-919F-4197-8FF8-F8053FE242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2978-FADC-45A8-9C5B-72ACEA8D3FA4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9757E-919F-4197-8FF8-F8053FE242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2978-FADC-45A8-9C5B-72ACEA8D3FA4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9757E-919F-4197-8FF8-F8053FE242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2978-FADC-45A8-9C5B-72ACEA8D3FA4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9757E-919F-4197-8FF8-F8053FE242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2978-FADC-45A8-9C5B-72ACEA8D3FA4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9757E-919F-4197-8FF8-F8053FE242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2978-FADC-45A8-9C5B-72ACEA8D3FA4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9757E-919F-4197-8FF8-F8053FE242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2978-FADC-45A8-9C5B-72ACEA8D3FA4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9757E-919F-4197-8FF8-F8053FE242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2978-FADC-45A8-9C5B-72ACEA8D3FA4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9757E-919F-4197-8FF8-F8053FE242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5572978-FADC-45A8-9C5B-72ACEA8D3FA4}" type="datetimeFigureOut">
              <a:rPr lang="en-US" smtClean="0"/>
              <a:pPr/>
              <a:t>3/30/2012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369757E-919F-4197-8FF8-F8053FE242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5">
                    <a:lumMod val="50000"/>
                  </a:schemeClr>
                </a:solidFill>
              </a:rPr>
              <a:t>ΛΟΙΜΩΞΕΙΣ ΓΕΝΝΗΤΙΚΟΥ ΣΤΟΝ ΑΝΔΡΑ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981200" y="3733800"/>
            <a:ext cx="5105400" cy="2362200"/>
          </a:xfrm>
        </p:spPr>
        <p:txBody>
          <a:bodyPr>
            <a:normAutofit/>
          </a:bodyPr>
          <a:lstStyle/>
          <a:p>
            <a:r>
              <a:rPr lang="el-GR" dirty="0" smtClean="0"/>
              <a:t>ΜΙΧΑΛΗΣ  </a:t>
            </a:r>
            <a:r>
              <a:rPr lang="el-GR" dirty="0" err="1" smtClean="0"/>
              <a:t>ΕΞΑΡΧΑΚΟΣ</a:t>
            </a:r>
            <a:r>
              <a:rPr lang="el-GR" dirty="0" smtClean="0"/>
              <a:t>, </a:t>
            </a:r>
            <a:r>
              <a:rPr lang="en-US" dirty="0" smtClean="0"/>
              <a:t>MD</a:t>
            </a:r>
            <a:r>
              <a:rPr lang="el-GR" dirty="0" smtClean="0"/>
              <a:t> </a:t>
            </a:r>
          </a:p>
          <a:p>
            <a:r>
              <a:rPr lang="el-GR" dirty="0" smtClean="0"/>
              <a:t>Ειδικός Παθολόγος</a:t>
            </a:r>
            <a:endParaRPr lang="en-US" dirty="0" smtClean="0"/>
          </a:p>
          <a:p>
            <a:r>
              <a:rPr lang="el-GR" dirty="0" smtClean="0"/>
              <a:t>ΥΓΕΙΑ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1" name="Picture 10" descr="heade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2043"/>
            <a:ext cx="9144000" cy="1215957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229600" cy="1371600"/>
          </a:xfrm>
        </p:spPr>
        <p:txBody>
          <a:bodyPr>
            <a:normAutofit/>
          </a:bodyPr>
          <a:lstStyle/>
          <a:p>
            <a:r>
              <a:rPr lang="el-GR" dirty="0" smtClean="0">
                <a:solidFill>
                  <a:schemeClr val="accent5">
                    <a:lumMod val="50000"/>
                  </a:schemeClr>
                </a:solidFill>
              </a:rPr>
              <a:t>ΛΟΙΜΩΞΕΙΣ ΓΕΝΝΗΤΙΚΟΥ ΣΤΟΝ ΑΝΔΡΑ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3657600"/>
            <a:ext cx="2438400" cy="1219200"/>
          </a:xfrm>
        </p:spPr>
        <p:txBody>
          <a:bodyPr>
            <a:normAutofit/>
          </a:bodyPr>
          <a:lstStyle/>
          <a:p>
            <a:r>
              <a:rPr lang="el-GR" b="1" dirty="0" err="1" smtClean="0"/>
              <a:t>ΠΡΟΣΤΑΤΙΤΙΣ</a:t>
            </a:r>
            <a:r>
              <a:rPr lang="el-GR" b="1" dirty="0" smtClean="0"/>
              <a:t> 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3276600" y="3581400"/>
            <a:ext cx="3429000" cy="1447799"/>
          </a:xfrm>
        </p:spPr>
        <p:txBody>
          <a:bodyPr/>
          <a:lstStyle/>
          <a:p>
            <a:r>
              <a:rPr lang="el-GR" b="1" dirty="0" err="1" smtClean="0"/>
              <a:t>ΕΠΙΔΙΔΥΜΟ</a:t>
            </a:r>
            <a:r>
              <a:rPr lang="el-GR" b="1" dirty="0" smtClean="0"/>
              <a:t>-</a:t>
            </a:r>
            <a:r>
              <a:rPr lang="el-GR" b="1" dirty="0" err="1" smtClean="0"/>
              <a:t>ΟΡΧΙΤΙΣ</a:t>
            </a:r>
            <a:r>
              <a:rPr lang="el-GR" dirty="0" smtClean="0"/>
              <a:t>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553200" y="4114800"/>
            <a:ext cx="1984375" cy="639762"/>
          </a:xfrm>
        </p:spPr>
        <p:txBody>
          <a:bodyPr/>
          <a:lstStyle/>
          <a:p>
            <a:pPr>
              <a:buNone/>
            </a:pPr>
            <a:r>
              <a:rPr lang="el-GR" dirty="0" smtClean="0">
                <a:solidFill>
                  <a:schemeClr val="accent4">
                    <a:lumMod val="50000"/>
                  </a:schemeClr>
                </a:solidFill>
              </a:rPr>
              <a:t>	</a:t>
            </a:r>
            <a:r>
              <a:rPr lang="en-US" b="1" dirty="0" err="1" smtClean="0"/>
              <a:t>S.T.I</a:t>
            </a:r>
            <a:r>
              <a:rPr lang="en-US" dirty="0" err="1" smtClean="0"/>
              <a:t>.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>
          <a:xfrm>
            <a:off x="457200" y="5791200"/>
            <a:ext cx="1295400" cy="334963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txBody>
          <a:bodyPr>
            <a:normAutofit/>
          </a:bodyPr>
          <a:lstStyle/>
          <a:p>
            <a:r>
              <a:rPr lang="el-GR" dirty="0" smtClean="0"/>
              <a:t>ΕΠΙΔΗΜΙΟΛΟΓΙΚΑ- ΜΙΚΡΟΒΙΟΛΟΓΙΚΑ ΔΕΔΟΜΕΝΑ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72000"/>
          </a:xfrm>
        </p:spPr>
        <p:txBody>
          <a:bodyPr>
            <a:normAutofit fontScale="92500" lnSpcReduction="10000"/>
          </a:bodyPr>
          <a:lstStyle/>
          <a:p>
            <a:pPr marL="651510" indent="-514350">
              <a:buFont typeface="+mj-lt"/>
              <a:buAutoNum type="arabicPeriod"/>
            </a:pPr>
            <a:r>
              <a:rPr lang="el-GR" dirty="0" smtClean="0"/>
              <a:t>10%-15% των ανδρών έχουν διαγνωσθεί με προστατίτιδα </a:t>
            </a:r>
          </a:p>
          <a:p>
            <a:pPr marL="651510" indent="-514350">
              <a:buFont typeface="+mj-lt"/>
              <a:buAutoNum type="arabicPeriod"/>
            </a:pPr>
            <a:r>
              <a:rPr lang="el-GR" dirty="0" smtClean="0"/>
              <a:t>10% των επισκέψεων σε ουρολογικά ιατρεία</a:t>
            </a:r>
          </a:p>
          <a:p>
            <a:pPr marL="651510" indent="-514350">
              <a:buFont typeface="+mj-lt"/>
              <a:buAutoNum type="arabicPeriod"/>
            </a:pPr>
            <a:r>
              <a:rPr lang="el-GR" dirty="0" smtClean="0"/>
              <a:t>Η οξεία μικροβιακή </a:t>
            </a:r>
            <a:r>
              <a:rPr lang="el-GR" dirty="0" err="1" smtClean="0"/>
              <a:t>προστατίτις</a:t>
            </a:r>
            <a:r>
              <a:rPr lang="el-GR" dirty="0" smtClean="0"/>
              <a:t> είναι γενικευμένη λοίμωξη που σχετίζεται με λοιμώξεις του κατωτέρου ουροποιητικού ή/και με σηπτική νόσο. Η χρόνια βακτηριακή προστατίτις συσχετίζεται με υποτροπιάζουσες </a:t>
            </a:r>
            <a:r>
              <a:rPr lang="en-US" dirty="0" err="1" smtClean="0"/>
              <a:t>U</a:t>
            </a:r>
            <a:r>
              <a:rPr lang="el-GR" dirty="0" smtClean="0"/>
              <a:t>.Τ.Ι.</a:t>
            </a:r>
          </a:p>
          <a:p>
            <a:pPr marL="651510" indent="-514350">
              <a:buFont typeface="+mj-lt"/>
              <a:buAutoNum type="arabicPeriod"/>
            </a:pPr>
            <a:r>
              <a:rPr lang="el-GR" dirty="0" smtClean="0"/>
              <a:t>Κύρια αιτία:</a:t>
            </a:r>
            <a:r>
              <a:rPr lang="en-US" dirty="0" smtClean="0"/>
              <a:t> gram (-) </a:t>
            </a:r>
            <a:r>
              <a:rPr lang="el-GR" dirty="0" err="1" smtClean="0"/>
              <a:t>εντεροβακτηριακά</a:t>
            </a:r>
            <a:r>
              <a:rPr lang="el-GR" dirty="0" smtClean="0"/>
              <a:t> </a:t>
            </a:r>
            <a:r>
              <a:rPr lang="en-US" dirty="0" err="1" smtClean="0"/>
              <a:t>E.Coli</a:t>
            </a:r>
            <a:r>
              <a:rPr lang="en-US" dirty="0" smtClean="0"/>
              <a:t> (65%-80%),</a:t>
            </a:r>
            <a:r>
              <a:rPr lang="el-GR" dirty="0" smtClean="0"/>
              <a:t>ψευδομονάδες, σεράττια, κλεμπσιέλλα, </a:t>
            </a:r>
            <a:r>
              <a:rPr lang="en-US" dirty="0" err="1" smtClean="0"/>
              <a:t>enterobacter</a:t>
            </a:r>
            <a:r>
              <a:rPr lang="en-US" dirty="0" smtClean="0"/>
              <a:t> </a:t>
            </a:r>
            <a:r>
              <a:rPr lang="en-US" dirty="0" err="1" smtClean="0"/>
              <a:t>aerogenes</a:t>
            </a:r>
            <a:r>
              <a:rPr lang="en-US" dirty="0" smtClean="0"/>
              <a:t> (10-15%)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ΤΑΞΙΝΟΜΗΣΗ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52400" y="1166786"/>
            <a:ext cx="8610600" cy="5538814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l-GR" b="1" u="sng" dirty="0" smtClean="0"/>
              <a:t>Οξεία </a:t>
            </a:r>
            <a:r>
              <a:rPr lang="el-GR" b="1" u="sng" dirty="0" err="1" smtClean="0"/>
              <a:t>βακτηριακή</a:t>
            </a:r>
            <a:r>
              <a:rPr lang="el-GR" b="1" u="sng" dirty="0" smtClean="0"/>
              <a:t> </a:t>
            </a:r>
            <a:r>
              <a:rPr lang="el-GR" b="1" u="sng" dirty="0" err="1" smtClean="0"/>
              <a:t>προστατίτις</a:t>
            </a:r>
            <a:endParaRPr lang="el-GR" b="1" u="sng" dirty="0" smtClean="0"/>
          </a:p>
          <a:p>
            <a:pPr marL="342900" indent="-342900" algn="l"/>
            <a:endParaRPr lang="el-GR" dirty="0" smtClean="0"/>
          </a:p>
          <a:p>
            <a:pPr marL="342900" indent="-342900" algn="l"/>
            <a:r>
              <a:rPr lang="el-GR" dirty="0" smtClean="0"/>
              <a:t>Πυρετός, ρίγος, δυσουρία, επιτακτική ούρηση, πυουρία, </a:t>
            </a:r>
            <a:r>
              <a:rPr lang="el-GR" dirty="0" err="1" smtClean="0"/>
              <a:t>βακτηριουρία</a:t>
            </a:r>
            <a:endParaRPr lang="el-GR" dirty="0" smtClean="0"/>
          </a:p>
          <a:p>
            <a:pPr marL="342900" indent="-342900" algn="l"/>
            <a:r>
              <a:rPr lang="en-US" dirty="0" smtClean="0"/>
              <a:t>EPS</a:t>
            </a:r>
            <a:r>
              <a:rPr lang="el-GR" dirty="0" smtClean="0"/>
              <a:t>: βακτήρια(</a:t>
            </a:r>
            <a:r>
              <a:rPr lang="el-GR" dirty="0" err="1" smtClean="0"/>
              <a:t>εντεροβακτηριακά</a:t>
            </a:r>
            <a:r>
              <a:rPr lang="el-GR" dirty="0" smtClean="0"/>
              <a:t>) +</a:t>
            </a:r>
            <a:r>
              <a:rPr lang="en-US" dirty="0" smtClean="0"/>
              <a:t> </a:t>
            </a:r>
            <a:r>
              <a:rPr lang="en-US" dirty="0" err="1" smtClean="0"/>
              <a:t>PMN’s</a:t>
            </a:r>
            <a:endParaRPr lang="en-US" dirty="0" smtClean="0"/>
          </a:p>
          <a:p>
            <a:pPr marL="342900" indent="-342900" algn="l"/>
            <a:endParaRPr lang="en-US" dirty="0" smtClean="0"/>
          </a:p>
          <a:p>
            <a:pPr marL="342900" indent="-342900" algn="l">
              <a:buAutoNum type="arabicPeriod" startAt="2"/>
            </a:pPr>
            <a:r>
              <a:rPr lang="el-GR" b="1" u="sng" dirty="0" smtClean="0"/>
              <a:t>Χρόνια </a:t>
            </a:r>
            <a:r>
              <a:rPr lang="el-GR" b="1" u="sng" dirty="0" err="1" smtClean="0"/>
              <a:t>βακτηριακή</a:t>
            </a:r>
            <a:r>
              <a:rPr lang="el-GR" b="1" u="sng" dirty="0" smtClean="0"/>
              <a:t> </a:t>
            </a:r>
            <a:r>
              <a:rPr lang="el-GR" b="1" u="sng" dirty="0" err="1" smtClean="0"/>
              <a:t>προστατίτις</a:t>
            </a:r>
            <a:r>
              <a:rPr lang="el-GR" b="1" u="sng" dirty="0" smtClean="0"/>
              <a:t> </a:t>
            </a:r>
          </a:p>
          <a:p>
            <a:pPr marL="342900" indent="-342900" algn="l"/>
            <a:endParaRPr lang="el-GR" b="1" u="sng" dirty="0" smtClean="0"/>
          </a:p>
          <a:p>
            <a:pPr marL="342900" indent="-342900" algn="l"/>
            <a:r>
              <a:rPr lang="el-GR" dirty="0" smtClean="0"/>
              <a:t> Χρόνια φλεγμονή με υποτροπιάζουσες ουρολοιμώξεις, αποφρακτικά φαινόμενα και </a:t>
            </a:r>
            <a:r>
              <a:rPr lang="el-GR" dirty="0" err="1" smtClean="0"/>
              <a:t>περινεικό</a:t>
            </a:r>
            <a:r>
              <a:rPr lang="el-GR" dirty="0" smtClean="0"/>
              <a:t> άλγος</a:t>
            </a:r>
          </a:p>
          <a:p>
            <a:pPr marL="342900" indent="-342900" algn="l"/>
            <a:r>
              <a:rPr lang="en-US" dirty="0" smtClean="0"/>
              <a:t>EPS</a:t>
            </a:r>
            <a:r>
              <a:rPr lang="el-GR" dirty="0" smtClean="0"/>
              <a:t>:  βακτήρια (</a:t>
            </a:r>
            <a:r>
              <a:rPr lang="el-GR" dirty="0" err="1" smtClean="0"/>
              <a:t>εντεροβακτηριακά</a:t>
            </a:r>
            <a:r>
              <a:rPr lang="el-GR" dirty="0" smtClean="0"/>
              <a:t>) + </a:t>
            </a:r>
            <a:r>
              <a:rPr lang="en-US" dirty="0" err="1" smtClean="0"/>
              <a:t>PMN’s</a:t>
            </a:r>
            <a:endParaRPr lang="en-US" dirty="0" smtClean="0"/>
          </a:p>
          <a:p>
            <a:pPr marL="342900" indent="-342900" algn="l"/>
            <a:endParaRPr lang="en-US" dirty="0" smtClean="0"/>
          </a:p>
          <a:p>
            <a:pPr marL="342900" indent="-342900" algn="l">
              <a:buAutoNum type="arabicPeriod" startAt="3"/>
            </a:pPr>
            <a:r>
              <a:rPr lang="el-GR" b="1" u="sng" dirty="0" smtClean="0"/>
              <a:t>Σύνδρομο χρόνιου πυελικού άλγους (</a:t>
            </a:r>
            <a:r>
              <a:rPr lang="en-US" b="1" u="sng" dirty="0" err="1" smtClean="0"/>
              <a:t>CPPS</a:t>
            </a:r>
            <a:r>
              <a:rPr lang="el-GR" b="1" u="sng" dirty="0" smtClean="0"/>
              <a:t>)</a:t>
            </a:r>
          </a:p>
          <a:p>
            <a:pPr marL="342900" indent="-342900" algn="l"/>
            <a:endParaRPr lang="el-GR" b="1" u="sng" dirty="0" smtClean="0"/>
          </a:p>
          <a:p>
            <a:pPr marL="342900" indent="-342900" algn="l">
              <a:buFont typeface="+mj-lt"/>
              <a:buAutoNum type="alphaLcParenR"/>
            </a:pPr>
            <a:r>
              <a:rPr lang="el-GR" u="sng" dirty="0" smtClean="0"/>
              <a:t>Φλεγμονές  </a:t>
            </a:r>
            <a:r>
              <a:rPr lang="en-US" u="sng" dirty="0" err="1" smtClean="0"/>
              <a:t>CPPS</a:t>
            </a:r>
            <a:r>
              <a:rPr lang="el-GR" u="sng" dirty="0" smtClean="0"/>
              <a:t> </a:t>
            </a:r>
            <a:r>
              <a:rPr lang="el-GR" dirty="0" smtClean="0"/>
              <a:t> </a:t>
            </a:r>
          </a:p>
          <a:p>
            <a:pPr marL="342900" indent="-342900" algn="l"/>
            <a:r>
              <a:rPr lang="el-GR" dirty="0" smtClean="0"/>
              <a:t>Περινεϊκό άλγος ή οσφύος, αποφρακτικά φαινόμενα  πρόσφατη Ν.</a:t>
            </a:r>
            <a:r>
              <a:rPr lang="en-US" dirty="0" smtClean="0"/>
              <a:t>G</a:t>
            </a:r>
            <a:r>
              <a:rPr lang="el-GR" dirty="0" smtClean="0"/>
              <a:t>.</a:t>
            </a:r>
            <a:r>
              <a:rPr lang="en-US" dirty="0" smtClean="0"/>
              <a:t>U</a:t>
            </a:r>
            <a:r>
              <a:rPr lang="el-GR" dirty="0" smtClean="0"/>
              <a:t>. (</a:t>
            </a:r>
            <a:r>
              <a:rPr lang="en-US" dirty="0" smtClean="0"/>
              <a:t>Mycoplasma, </a:t>
            </a:r>
            <a:r>
              <a:rPr lang="en-US" dirty="0" err="1"/>
              <a:t>u</a:t>
            </a:r>
            <a:r>
              <a:rPr lang="en-US" dirty="0" err="1" smtClean="0"/>
              <a:t>reaplasma</a:t>
            </a:r>
            <a:r>
              <a:rPr lang="en-US" dirty="0" smtClean="0"/>
              <a:t>, chlamydia)</a:t>
            </a:r>
            <a:endParaRPr lang="el-GR" dirty="0" smtClean="0"/>
          </a:p>
          <a:p>
            <a:pPr marL="342900" indent="-342900" algn="l"/>
            <a:endParaRPr lang="en-US" dirty="0" smtClean="0"/>
          </a:p>
          <a:p>
            <a:pPr marL="342900" indent="-342900" algn="l"/>
            <a:r>
              <a:rPr lang="en-US" dirty="0" err="1" smtClean="0"/>
              <a:t>PMN</a:t>
            </a:r>
            <a:r>
              <a:rPr lang="en-US" dirty="0" smtClean="0"/>
              <a:t> </a:t>
            </a:r>
            <a:r>
              <a:rPr lang="el-GR" dirty="0" smtClean="0"/>
              <a:t>στο σπέρμα, ΕΡ</a:t>
            </a:r>
            <a:r>
              <a:rPr lang="en-US" dirty="0" smtClean="0"/>
              <a:t>S</a:t>
            </a:r>
            <a:r>
              <a:rPr lang="el-GR" dirty="0" smtClean="0"/>
              <a:t>, τρίτο δείγμα ούρων</a:t>
            </a:r>
            <a:endParaRPr lang="en-US" dirty="0" smtClean="0"/>
          </a:p>
          <a:p>
            <a:pPr marL="342900" indent="-342900" algn="l"/>
            <a:endParaRPr lang="el-GR" dirty="0" smtClean="0"/>
          </a:p>
          <a:p>
            <a:pPr marL="342900" indent="-342900" algn="l">
              <a:buAutoNum type="alphaLcParenR" startAt="2"/>
            </a:pPr>
            <a:r>
              <a:rPr lang="el-GR" u="sng" dirty="0" smtClean="0"/>
              <a:t>Μη φλεγμονώδες </a:t>
            </a:r>
            <a:r>
              <a:rPr lang="en-US" u="sng" dirty="0" err="1" smtClean="0"/>
              <a:t>CPPS</a:t>
            </a:r>
            <a:r>
              <a:rPr lang="en-US" u="sng" dirty="0" smtClean="0"/>
              <a:t>                             </a:t>
            </a:r>
          </a:p>
          <a:p>
            <a:pPr marL="342900" indent="-342900" algn="l"/>
            <a:endParaRPr lang="en-US" u="sng" dirty="0" smtClean="0"/>
          </a:p>
          <a:p>
            <a:pPr marL="342900" indent="-342900" algn="l"/>
            <a:r>
              <a:rPr lang="el-GR" dirty="0" smtClean="0"/>
              <a:t>Ίδια κλινική εικόνα (</a:t>
            </a:r>
            <a:r>
              <a:rPr lang="el-GR" dirty="0" err="1" smtClean="0"/>
              <a:t>προστάτωση</a:t>
            </a:r>
            <a:r>
              <a:rPr lang="el-GR" dirty="0" smtClean="0"/>
              <a:t> ή </a:t>
            </a:r>
            <a:r>
              <a:rPr lang="el-GR" dirty="0" err="1" smtClean="0"/>
              <a:t>προστατοδυνία</a:t>
            </a:r>
            <a:r>
              <a:rPr lang="el-GR" dirty="0" smtClean="0"/>
              <a:t>) απουσία </a:t>
            </a:r>
            <a:r>
              <a:rPr lang="en-US" dirty="0" err="1" smtClean="0"/>
              <a:t>PMN</a:t>
            </a:r>
            <a:r>
              <a:rPr lang="el-GR" dirty="0" smtClean="0"/>
              <a:t> σε σπέρμα, </a:t>
            </a:r>
            <a:r>
              <a:rPr lang="en-US" dirty="0" smtClean="0"/>
              <a:t>EPS,</a:t>
            </a:r>
            <a:r>
              <a:rPr lang="el-GR" dirty="0" smtClean="0"/>
              <a:t> τρίτο δείγμα ούρων </a:t>
            </a:r>
          </a:p>
          <a:p>
            <a:pPr marL="342900" indent="-342900" algn="l"/>
            <a:r>
              <a:rPr lang="el-GR" dirty="0" smtClean="0"/>
              <a:t> </a:t>
            </a:r>
            <a:endParaRPr lang="en-US" dirty="0" smtClean="0"/>
          </a:p>
          <a:p>
            <a:pPr marL="342900" indent="-342900" algn="l"/>
            <a:r>
              <a:rPr lang="el-GR" dirty="0" smtClean="0"/>
              <a:t>4.       </a:t>
            </a:r>
            <a:r>
              <a:rPr lang="el-GR" b="1" u="sng" dirty="0" err="1" smtClean="0"/>
              <a:t>Ασυμπτωματική</a:t>
            </a:r>
            <a:r>
              <a:rPr lang="el-GR" b="1" u="sng" dirty="0" smtClean="0"/>
              <a:t> φλεγμονώδης </a:t>
            </a:r>
            <a:r>
              <a:rPr lang="el-GR" b="1" u="sng" dirty="0" err="1" smtClean="0"/>
              <a:t>προστατίτις</a:t>
            </a:r>
            <a:endParaRPr lang="en-US" dirty="0" smtClean="0"/>
          </a:p>
          <a:p>
            <a:pPr marL="342900" indent="-342900" algn="l">
              <a:buAutoNum type="alphaLcParenR" startAt="2"/>
            </a:pPr>
            <a:endParaRPr lang="en-US" u="sng" dirty="0" smtClean="0"/>
          </a:p>
          <a:p>
            <a:pPr marL="342900" indent="-342900" algn="l">
              <a:buAutoNum type="alphaLcParenR" startAt="2"/>
            </a:pPr>
            <a:endParaRPr lang="el-GR" u="sng" dirty="0" smtClean="0"/>
          </a:p>
          <a:p>
            <a:pPr marL="342900" indent="-342900" algn="l"/>
            <a:r>
              <a:rPr lang="el-GR" dirty="0" smtClean="0"/>
              <a:t>  </a:t>
            </a:r>
          </a:p>
          <a:p>
            <a:pPr marL="342900" indent="-342900" algn="l"/>
            <a:endParaRPr lang="el-GR" dirty="0" smtClean="0"/>
          </a:p>
          <a:p>
            <a:pPr marL="342900" indent="-342900" algn="l"/>
            <a:endParaRPr lang="el-GR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ΚΛΙΝΙΚΗ ΕΙΚΟΝΑ -ΔΙΑΓΝΩΣΗ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u="sng" dirty="0" smtClean="0"/>
              <a:t>Ιστορικό – φυσική εξέταση  </a:t>
            </a:r>
            <a:endParaRPr lang="en-US" u="sng" dirty="0" smtClean="0"/>
          </a:p>
          <a:p>
            <a:pPr>
              <a:buNone/>
            </a:pPr>
            <a:endParaRPr lang="en-US" u="sng" dirty="0" smtClean="0"/>
          </a:p>
          <a:p>
            <a:pPr>
              <a:buNone/>
            </a:pPr>
            <a:endParaRPr lang="el-GR" u="sng" dirty="0" smtClean="0"/>
          </a:p>
          <a:p>
            <a:r>
              <a:rPr lang="el-GR" sz="1600" dirty="0" smtClean="0"/>
              <a:t>Συχνουρία, δυσχέρ</a:t>
            </a:r>
            <a:r>
              <a:rPr lang="el-GR" sz="1600" dirty="0"/>
              <a:t>ε</a:t>
            </a:r>
            <a:r>
              <a:rPr lang="el-GR" sz="1600" dirty="0" smtClean="0"/>
              <a:t>ια ούρησης, εντόπιση άλγους , άλγος κατά την ούρηση ή επιδεινούμενο κατά την ούρηση , συμπτωματική λοίμωξη, άλγος κατά την διάρκεια ή μετά την εκσπερμάτωση (</a:t>
            </a:r>
            <a:r>
              <a:rPr lang="en-US" sz="1600" dirty="0" smtClean="0"/>
              <a:t>C.P</a:t>
            </a:r>
            <a:r>
              <a:rPr lang="el-GR" sz="1600" dirty="0" smtClean="0"/>
              <a:t>.</a:t>
            </a:r>
            <a:r>
              <a:rPr lang="en-US" sz="1600" dirty="0" smtClean="0"/>
              <a:t> </a:t>
            </a:r>
            <a:r>
              <a:rPr lang="el-GR" sz="1600" dirty="0" smtClean="0"/>
              <a:t>ή </a:t>
            </a:r>
            <a:r>
              <a:rPr lang="en-US" sz="1600" dirty="0" err="1" smtClean="0"/>
              <a:t>C.P.P.S.</a:t>
            </a:r>
            <a:r>
              <a:rPr lang="en-US" sz="1600" dirty="0" smtClean="0"/>
              <a:t>)</a:t>
            </a:r>
          </a:p>
          <a:p>
            <a:r>
              <a:rPr lang="el-GR" sz="1600" dirty="0" smtClean="0"/>
              <a:t>Καλλιέργεια ούρων-</a:t>
            </a:r>
            <a:r>
              <a:rPr lang="en-US" sz="1600" dirty="0" smtClean="0"/>
              <a:t> Gram </a:t>
            </a:r>
            <a:r>
              <a:rPr lang="el-GR" sz="1600" dirty="0" smtClean="0"/>
              <a:t>χρώση </a:t>
            </a:r>
          </a:p>
          <a:p>
            <a:r>
              <a:rPr lang="el-GR" sz="1600" dirty="0" smtClean="0"/>
              <a:t>Καλλιέργεια προστατικού εκκρίματος + τμηματικών δειγμάτων ούρων (δοκιμασία </a:t>
            </a:r>
            <a:r>
              <a:rPr lang="en-US" sz="1600" dirty="0" err="1" smtClean="0"/>
              <a:t>Stamey</a:t>
            </a:r>
            <a:r>
              <a:rPr lang="en-US" sz="1600" dirty="0" smtClean="0"/>
              <a:t>-Mears)</a:t>
            </a:r>
          </a:p>
          <a:p>
            <a:r>
              <a:rPr lang="en-US" sz="1600" dirty="0" smtClean="0"/>
              <a:t>U/S +</a:t>
            </a:r>
            <a:r>
              <a:rPr lang="el-GR" sz="1600" dirty="0" smtClean="0"/>
              <a:t>εργαστηριακός έλεγχος (</a:t>
            </a:r>
            <a:r>
              <a:rPr lang="en-US" sz="1600" dirty="0" err="1" smtClean="0"/>
              <a:t>PSA</a:t>
            </a:r>
            <a:r>
              <a:rPr lang="en-US" sz="1600" dirty="0" smtClean="0"/>
              <a:t>-</a:t>
            </a:r>
            <a:r>
              <a:rPr lang="el-GR" sz="1600" dirty="0" smtClean="0"/>
              <a:t>δείκτες φλεγμονής)</a:t>
            </a:r>
          </a:p>
          <a:p>
            <a:r>
              <a:rPr lang="el-GR" sz="1600" dirty="0" err="1" smtClean="0"/>
              <a:t>Ουροδυναμικός</a:t>
            </a:r>
            <a:r>
              <a:rPr lang="el-GR" sz="1600" dirty="0" smtClean="0"/>
              <a:t> έλεγχος</a:t>
            </a:r>
          </a:p>
          <a:p>
            <a:r>
              <a:rPr lang="el-GR" sz="1600" dirty="0" smtClean="0"/>
              <a:t>Αποκλεισμός </a:t>
            </a:r>
            <a:r>
              <a:rPr lang="en-US" sz="1600" dirty="0" smtClean="0"/>
              <a:t> </a:t>
            </a:r>
            <a:r>
              <a:rPr lang="en-US" sz="1600" dirty="0" err="1" smtClean="0"/>
              <a:t>S.T.I.</a:t>
            </a:r>
            <a:endParaRPr lang="en-US" sz="1600" dirty="0" smtClean="0"/>
          </a:p>
          <a:p>
            <a:pPr lvl="1">
              <a:buNone/>
            </a:pPr>
            <a:endParaRPr lang="en-US" sz="1200" dirty="0" smtClean="0"/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6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ΘΕΡΑΠΕΙΑ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b="1" u="sng" dirty="0" smtClean="0"/>
              <a:t>Οξεία </a:t>
            </a:r>
            <a:r>
              <a:rPr lang="el-GR" b="1" u="sng" dirty="0" err="1" smtClean="0"/>
              <a:t>βακτηριακή</a:t>
            </a:r>
            <a:r>
              <a:rPr lang="el-GR" b="1" u="sng" dirty="0" smtClean="0"/>
              <a:t> </a:t>
            </a:r>
            <a:r>
              <a:rPr lang="el-GR" b="1" u="sng" dirty="0" err="1" smtClean="0"/>
              <a:t>προστατίτις</a:t>
            </a:r>
            <a:r>
              <a:rPr lang="el-GR" b="1" u="sng" dirty="0" smtClean="0"/>
              <a:t> </a:t>
            </a:r>
          </a:p>
          <a:p>
            <a:pPr>
              <a:buNone/>
            </a:pPr>
            <a:endParaRPr lang="el-GR" b="1" u="sng" dirty="0" smtClean="0"/>
          </a:p>
          <a:p>
            <a:pPr>
              <a:buNone/>
            </a:pPr>
            <a:r>
              <a:rPr lang="el-GR" sz="2000" dirty="0" smtClean="0"/>
              <a:t>	Παρεντερική χορήγηση υψηλών δόσεων βακτηριοκτόνων αντιβιοτικών όπως β-λακτάμες, κινολόνες και αμινογλυκοσίδες – Σε ηπιότερες περιπτώσεις κινολόνες (σιπροφλοξασίνη </a:t>
            </a:r>
            <a:r>
              <a:rPr lang="en-US" sz="2000" dirty="0"/>
              <a:t>,</a:t>
            </a:r>
            <a:r>
              <a:rPr lang="en-US" sz="2000" dirty="0" smtClean="0"/>
              <a:t> </a:t>
            </a:r>
            <a:r>
              <a:rPr lang="el-GR" sz="2000" dirty="0" smtClean="0"/>
              <a:t>λεβοφλοξασίνη) </a:t>
            </a:r>
            <a:r>
              <a:rPr lang="en-US" sz="2000" dirty="0" err="1" smtClean="0"/>
              <a:t>p.os</a:t>
            </a:r>
            <a:r>
              <a:rPr lang="en-US" sz="2000" dirty="0" smtClean="0"/>
              <a:t> </a:t>
            </a:r>
            <a:r>
              <a:rPr lang="el-GR" sz="2000" dirty="0" smtClean="0"/>
              <a:t>για 30 ημέρες</a:t>
            </a:r>
          </a:p>
          <a:p>
            <a:pPr>
              <a:buNone/>
            </a:pPr>
            <a:r>
              <a:rPr lang="el-GR" sz="2000" dirty="0" smtClean="0"/>
              <a:t>	Συνήθως ταχύτατη ανταπόκριση λόγω ευχερούς διείσδυσης των αντιβιοτικών στον </a:t>
            </a:r>
            <a:r>
              <a:rPr lang="el-GR" sz="2000" dirty="0" err="1" smtClean="0"/>
              <a:t>φλεγμαίνοντα</a:t>
            </a:r>
            <a:r>
              <a:rPr lang="el-GR" sz="2000" dirty="0" smtClean="0"/>
              <a:t> προστάτη. </a:t>
            </a:r>
            <a:endParaRPr lang="en-US" sz="20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ΧΡΟΝΙΑ </a:t>
            </a:r>
            <a:r>
              <a:rPr lang="el-GR" dirty="0" err="1" smtClean="0"/>
              <a:t>ΒΑΚΤΗΡΙΑΚΗ</a:t>
            </a:r>
            <a:r>
              <a:rPr lang="el-GR" dirty="0" smtClean="0"/>
              <a:t> </a:t>
            </a:r>
            <a:r>
              <a:rPr lang="el-GR" dirty="0" err="1" smtClean="0"/>
              <a:t>ΠΡΟΣΤΑΤΙΤΙΣ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2590800"/>
            <a:ext cx="8229600" cy="457200"/>
          </a:xfrm>
        </p:spPr>
        <p:txBody>
          <a:bodyPr>
            <a:normAutofit/>
          </a:bodyPr>
          <a:lstStyle/>
          <a:p>
            <a:r>
              <a:rPr lang="el-GR" dirty="0" smtClean="0"/>
              <a:t>ΦΛΕΓΜΟΝΩΔΕΣ  </a:t>
            </a:r>
            <a:r>
              <a:rPr lang="en-US" dirty="0" err="1" smtClean="0"/>
              <a:t>CPPS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381000" y="4800600"/>
            <a:ext cx="8229600" cy="750887"/>
          </a:xfrm>
        </p:spPr>
        <p:txBody>
          <a:bodyPr/>
          <a:lstStyle/>
          <a:p>
            <a:r>
              <a:rPr lang="el-GR" dirty="0" smtClean="0"/>
              <a:t>ΜΗ ΦΛΕΓΜΟΝΩΔΕΣ </a:t>
            </a:r>
            <a:r>
              <a:rPr lang="en-US" dirty="0" err="1" smtClean="0"/>
              <a:t>CPPS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457200" y="1447800"/>
            <a:ext cx="8229600" cy="1173163"/>
          </a:xfrm>
        </p:spPr>
        <p:txBody>
          <a:bodyPr>
            <a:normAutofit fontScale="85000" lnSpcReduction="20000"/>
          </a:bodyPr>
          <a:lstStyle/>
          <a:p>
            <a:r>
              <a:rPr lang="el-GR" dirty="0" smtClean="0"/>
              <a:t>Κινολόνες ή τριμεθοπριμη-σουλφαμεθοξαζολη </a:t>
            </a:r>
            <a:r>
              <a:rPr lang="en-US" dirty="0" err="1" smtClean="0"/>
              <a:t>p.os</a:t>
            </a:r>
            <a:endParaRPr lang="en-US" dirty="0" smtClean="0"/>
          </a:p>
          <a:p>
            <a:r>
              <a:rPr lang="el-GR" dirty="0" smtClean="0"/>
              <a:t>Διάρκεια θεραπείας 4-6 εβδομάδες  εφ’ όσον οι καλλιέργειες πριν την έναρξη της θεραπείας ήταν θετικές ή ο ασθενής αναφέρει ότι ανακουφίζεται ο πόνος του με την αγωγή.</a:t>
            </a:r>
            <a:endParaRPr lang="en-US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81000" y="3048000"/>
            <a:ext cx="8153400" cy="1630363"/>
          </a:xfrm>
        </p:spPr>
        <p:txBody>
          <a:bodyPr>
            <a:normAutofit/>
          </a:bodyPr>
          <a:lstStyle/>
          <a:p>
            <a:r>
              <a:rPr lang="el-GR" sz="1800" dirty="0" smtClean="0"/>
              <a:t>Λαμβάνεται δείγμα από ουρηθρικό </a:t>
            </a:r>
            <a:r>
              <a:rPr lang="el-GR" sz="1800" dirty="0" err="1" smtClean="0"/>
              <a:t>ξέσμα</a:t>
            </a:r>
            <a:r>
              <a:rPr lang="el-GR" sz="1800" dirty="0" smtClean="0"/>
              <a:t> και καλλιέργεια ούρων από το μέσον της ούρησης πριν την έναρξη της θεραπείας </a:t>
            </a:r>
          </a:p>
          <a:p>
            <a:r>
              <a:rPr lang="el-GR" sz="1800" dirty="0" err="1" smtClean="0"/>
              <a:t>Δοξυκυκλίνη</a:t>
            </a:r>
            <a:r>
              <a:rPr lang="el-GR" sz="1800" dirty="0" smtClean="0"/>
              <a:t> 100</a:t>
            </a:r>
            <a:r>
              <a:rPr lang="en-US" sz="1800" dirty="0" smtClean="0"/>
              <a:t>mg X 2 X 2 </a:t>
            </a:r>
            <a:r>
              <a:rPr lang="el-GR" sz="1800" dirty="0" smtClean="0"/>
              <a:t>εβδομάδες ή κλαριθρομυκίνη 500 </a:t>
            </a:r>
            <a:r>
              <a:rPr lang="en-US" sz="1800" dirty="0" smtClean="0"/>
              <a:t>mg X 2 X 2 </a:t>
            </a:r>
            <a:r>
              <a:rPr lang="el-GR" sz="1800" dirty="0" smtClean="0"/>
              <a:t>εβδομάδες </a:t>
            </a:r>
          </a:p>
          <a:p>
            <a:r>
              <a:rPr lang="el-GR" sz="1800" dirty="0" err="1" smtClean="0"/>
              <a:t>Κινολόνες</a:t>
            </a:r>
            <a:r>
              <a:rPr lang="el-GR" sz="1800" dirty="0" smtClean="0"/>
              <a:t> με καλή δράση έναντι </a:t>
            </a:r>
            <a:r>
              <a:rPr lang="en-US" sz="1800" dirty="0" err="1" smtClean="0"/>
              <a:t>chlamydia</a:t>
            </a:r>
            <a:r>
              <a:rPr lang="en-US" sz="1800" dirty="0" smtClean="0"/>
              <a:t> </a:t>
            </a:r>
            <a:r>
              <a:rPr lang="en-US" sz="1800" dirty="0" err="1" smtClean="0"/>
              <a:t>trachomatis</a:t>
            </a:r>
            <a:r>
              <a:rPr lang="en-US" sz="1800" dirty="0" smtClean="0"/>
              <a:t> ( </a:t>
            </a:r>
            <a:r>
              <a:rPr lang="el-GR" sz="1800" dirty="0" err="1" smtClean="0"/>
              <a:t>λεβοφλοξασίνη</a:t>
            </a:r>
            <a:r>
              <a:rPr lang="el-GR" sz="1800" dirty="0" smtClean="0"/>
              <a:t>) </a:t>
            </a:r>
          </a:p>
          <a:p>
            <a:endParaRPr lang="en-US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5410201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Ψυχολογική υποστήριξη ± αναστολείς</a:t>
            </a:r>
          </a:p>
          <a:p>
            <a:endParaRPr lang="el-GR" dirty="0"/>
          </a:p>
          <a:p>
            <a:r>
              <a:rPr lang="el-GR" dirty="0" smtClean="0"/>
              <a:t>   ±</a:t>
            </a:r>
            <a:r>
              <a:rPr lang="el-GR" dirty="0" err="1" smtClean="0"/>
              <a:t>ΜΣΑΦ</a:t>
            </a:r>
            <a:r>
              <a:rPr lang="el-GR" dirty="0" smtClean="0"/>
              <a:t>    ± αντικαταθλιπτικά </a:t>
            </a:r>
          </a:p>
          <a:p>
            <a:r>
              <a:rPr lang="el-GR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ΕΠΙΔΙΔΥΜΙΤΙΣ</a:t>
            </a:r>
            <a:r>
              <a:rPr lang="el-GR" dirty="0" smtClean="0"/>
              <a:t> – </a:t>
            </a:r>
            <a:r>
              <a:rPr lang="el-GR" dirty="0" err="1" smtClean="0"/>
              <a:t>ΟΡΧΙΤΙΣ</a:t>
            </a:r>
            <a:r>
              <a:rPr lang="el-GR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1800" dirty="0" smtClean="0"/>
              <a:t>Συνήθως </a:t>
            </a:r>
            <a:r>
              <a:rPr lang="el-GR" sz="1800" dirty="0" err="1" smtClean="0"/>
              <a:t>ετερόπλευρη</a:t>
            </a:r>
            <a:r>
              <a:rPr lang="el-GR" sz="1800" dirty="0" smtClean="0"/>
              <a:t> οξεία φλεγμονή επιδιδυμίδας </a:t>
            </a:r>
          </a:p>
          <a:p>
            <a:r>
              <a:rPr lang="el-GR" sz="1800" dirty="0" smtClean="0"/>
              <a:t>Πόνος, ευαισθησία, διόγκωση </a:t>
            </a:r>
            <a:r>
              <a:rPr lang="el-GR" sz="1800" dirty="0" err="1" smtClean="0"/>
              <a:t>επιδιδυμίδος</a:t>
            </a:r>
            <a:endParaRPr lang="el-GR" sz="1800" dirty="0" smtClean="0"/>
          </a:p>
          <a:p>
            <a:r>
              <a:rPr lang="el-GR" sz="1800" dirty="0" smtClean="0"/>
              <a:t>Δ/δ: συστροφή όρχεως, τραύμα, νεόπλασμα</a:t>
            </a:r>
          </a:p>
          <a:p>
            <a:r>
              <a:rPr lang="el-GR" sz="1800" dirty="0" smtClean="0"/>
              <a:t>Η ορχίτις εμφανίζεται συνήθως με επιδιδυμίτιδα εκτός της ιογενούς αιτιολογίας (παρωτίτις, </a:t>
            </a:r>
            <a:r>
              <a:rPr lang="en-US" sz="1800" dirty="0" smtClean="0"/>
              <a:t>EBV</a:t>
            </a:r>
            <a:r>
              <a:rPr lang="el-GR" sz="1800" dirty="0" smtClean="0"/>
              <a:t>) και προέρχεται από αιματογενή διασπορά προς τους όρχεις από την επιδιδυμίδα(ορχεο- επιδιδυμίτις).</a:t>
            </a:r>
          </a:p>
          <a:p>
            <a:endParaRPr lang="el-GR" sz="1800" dirty="0" smtClean="0"/>
          </a:p>
          <a:p>
            <a:endParaRPr lang="el-GR" sz="1800" dirty="0" smtClean="0"/>
          </a:p>
          <a:p>
            <a:r>
              <a:rPr lang="el-GR" sz="1800" dirty="0" smtClean="0"/>
              <a:t>Υπεύθυνα παθογόνα: </a:t>
            </a:r>
            <a:r>
              <a:rPr lang="en-US" sz="1800" dirty="0" err="1" smtClean="0"/>
              <a:t>chlamydia</a:t>
            </a:r>
            <a:r>
              <a:rPr lang="en-US" sz="1800" dirty="0" smtClean="0"/>
              <a:t> </a:t>
            </a:r>
            <a:r>
              <a:rPr lang="en-US" sz="1800" dirty="0" err="1" smtClean="0"/>
              <a:t>trachomatis</a:t>
            </a:r>
            <a:r>
              <a:rPr lang="en-US" sz="1800" dirty="0" smtClean="0"/>
              <a:t> </a:t>
            </a:r>
            <a:r>
              <a:rPr lang="el-GR" sz="1800" dirty="0" smtClean="0"/>
              <a:t>(συνηθέστερα) ή                           </a:t>
            </a:r>
            <a:r>
              <a:rPr lang="en-US" sz="1800" dirty="0" smtClean="0"/>
              <a:t>N. </a:t>
            </a:r>
            <a:r>
              <a:rPr lang="en-US" sz="1800" dirty="0" err="1" smtClean="0"/>
              <a:t>gonorrhoeae</a:t>
            </a:r>
            <a:r>
              <a:rPr lang="en-US" sz="1800" dirty="0" smtClean="0"/>
              <a:t> </a:t>
            </a:r>
            <a:r>
              <a:rPr lang="el-GR" sz="1800" dirty="0" smtClean="0"/>
              <a:t> σε νέους (&lt;35) σεξουαλικά δραστήριους άνδρες καθώς συσχετίζεται με Ν.</a:t>
            </a:r>
            <a:r>
              <a:rPr lang="en-US" sz="1800" dirty="0" err="1" smtClean="0"/>
              <a:t>G.U.</a:t>
            </a:r>
            <a:endParaRPr lang="en-US" sz="1800" dirty="0" smtClean="0"/>
          </a:p>
          <a:p>
            <a:r>
              <a:rPr lang="el-GR" sz="1800" dirty="0" smtClean="0"/>
              <a:t>Σε μεγαλύτερης  ηλικίας άνδρες : συνήθη ουροπαθογόνα – συσχέτιση με προηγηθέντα καθετηριασμό ή </a:t>
            </a:r>
            <a:r>
              <a:rPr lang="en-US" sz="1800" dirty="0" err="1"/>
              <a:t>U</a:t>
            </a:r>
            <a:r>
              <a:rPr lang="el-GR" sz="1800" dirty="0" smtClean="0"/>
              <a:t>.Τ.Ι.</a:t>
            </a:r>
            <a:endParaRPr lang="en-US" sz="1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ΘΕΡΑΠΕΙΑ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3581400"/>
          </a:xfrm>
        </p:spPr>
        <p:txBody>
          <a:bodyPr>
            <a:normAutofit/>
          </a:bodyPr>
          <a:lstStyle/>
          <a:p>
            <a:r>
              <a:rPr lang="el-GR" dirty="0" smtClean="0"/>
              <a:t>Κεφτριαξόνη 250 </a:t>
            </a:r>
            <a:r>
              <a:rPr lang="en-US" dirty="0" smtClean="0"/>
              <a:t>mg IM</a:t>
            </a:r>
            <a:r>
              <a:rPr lang="el-GR" dirty="0" smtClean="0"/>
              <a:t> εφ’ άπαξ + </a:t>
            </a:r>
            <a:r>
              <a:rPr lang="el-GR" dirty="0" err="1" smtClean="0"/>
              <a:t>δοξυκυκλίνη</a:t>
            </a:r>
            <a:r>
              <a:rPr lang="el-GR" dirty="0" smtClean="0"/>
              <a:t> 100 </a:t>
            </a:r>
            <a:r>
              <a:rPr lang="en-US" dirty="0" smtClean="0"/>
              <a:t>mg X 2 X 10 </a:t>
            </a:r>
            <a:r>
              <a:rPr lang="el-GR" dirty="0" smtClean="0"/>
              <a:t>ημέρες  (&lt;35)</a:t>
            </a:r>
          </a:p>
          <a:p>
            <a:endParaRPr lang="el-GR" dirty="0" smtClean="0"/>
          </a:p>
          <a:p>
            <a:endParaRPr lang="el-GR" dirty="0" smtClean="0"/>
          </a:p>
          <a:p>
            <a:r>
              <a:rPr lang="el-GR" dirty="0" err="1" smtClean="0"/>
              <a:t>Λεβοφλοξασίνη</a:t>
            </a:r>
            <a:r>
              <a:rPr lang="el-GR" dirty="0" smtClean="0"/>
              <a:t> 500 </a:t>
            </a:r>
            <a:r>
              <a:rPr lang="en-US" dirty="0" smtClean="0"/>
              <a:t>mg X 1 X 10</a:t>
            </a:r>
            <a:r>
              <a:rPr lang="el-GR" dirty="0" smtClean="0"/>
              <a:t> ημέρες (για συνήθη ουροπαθογόνα</a:t>
            </a:r>
            <a:r>
              <a:rPr lang="el-GR" dirty="0"/>
              <a:t> </a:t>
            </a:r>
            <a:r>
              <a:rPr lang="el-GR" dirty="0" smtClean="0"/>
              <a:t> (&gt;35) 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S.T.D.</a:t>
            </a:r>
            <a:r>
              <a:rPr lang="en-US" dirty="0" smtClean="0"/>
              <a:t> - </a:t>
            </a:r>
            <a:r>
              <a:rPr lang="el-GR" dirty="0" err="1" smtClean="0"/>
              <a:t>ΟΥΡΗΘΡΙΤΙΣ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28160"/>
          </a:xfrm>
        </p:spPr>
        <p:txBody>
          <a:bodyPr/>
          <a:lstStyle/>
          <a:p>
            <a:r>
              <a:rPr lang="el-GR" dirty="0" smtClean="0"/>
              <a:t>Συνδυασμός ουρηθρικού εκκρίματος και δυσουρίας </a:t>
            </a:r>
            <a:endParaRPr lang="en-US" dirty="0" smtClean="0"/>
          </a:p>
          <a:p>
            <a:endParaRPr lang="el-GR" dirty="0" smtClean="0"/>
          </a:p>
          <a:p>
            <a:r>
              <a:rPr lang="el-GR" dirty="0" smtClean="0"/>
              <a:t>Ένας ή περισσότεροι σεξουαλικά μεταδιδόμενοι μικροοργανισμοί </a:t>
            </a:r>
            <a:endParaRPr lang="en-US" dirty="0" smtClean="0"/>
          </a:p>
          <a:p>
            <a:endParaRPr lang="el-GR" dirty="0" smtClean="0"/>
          </a:p>
          <a:p>
            <a:r>
              <a:rPr lang="el-GR" dirty="0" smtClean="0"/>
              <a:t>Ουρηθρίτις </a:t>
            </a:r>
            <a:r>
              <a:rPr lang="en-US" dirty="0" smtClean="0"/>
              <a:t>non-STD </a:t>
            </a:r>
            <a:r>
              <a:rPr lang="el-GR" dirty="0" smtClean="0"/>
              <a:t> παρατηρείται συνήθως σε άνδρες με υποκείμενη νόσο όπως Σ.Δ. </a:t>
            </a:r>
            <a:r>
              <a:rPr lang="en-US" dirty="0"/>
              <a:t>,</a:t>
            </a:r>
            <a:r>
              <a:rPr lang="en-US" dirty="0" smtClean="0"/>
              <a:t>gram (-), </a:t>
            </a:r>
            <a:r>
              <a:rPr lang="el-GR" dirty="0" smtClean="0"/>
              <a:t> </a:t>
            </a:r>
            <a:r>
              <a:rPr lang="el-GR" dirty="0" err="1" smtClean="0"/>
              <a:t>αδενοιοί</a:t>
            </a:r>
            <a:r>
              <a:rPr lang="el-GR" dirty="0" smtClean="0"/>
              <a:t>, </a:t>
            </a:r>
            <a:r>
              <a:rPr lang="en-US" dirty="0" err="1" smtClean="0"/>
              <a:t>strept</a:t>
            </a:r>
            <a:r>
              <a:rPr lang="en-US" dirty="0" smtClean="0"/>
              <a:t>. Pneum.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0" y="15240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8534400" cy="838200"/>
          </a:xfrm>
        </p:spPr>
        <p:txBody>
          <a:bodyPr/>
          <a:lstStyle/>
          <a:p>
            <a:r>
              <a:rPr lang="el-GR" dirty="0" smtClean="0"/>
              <a:t>Γονοκοκκική </a:t>
            </a:r>
            <a:r>
              <a:rPr lang="el-GR" dirty="0" err="1" smtClean="0"/>
              <a:t>Ουρηθρίτις</a:t>
            </a:r>
            <a:r>
              <a:rPr lang="el-GR" dirty="0" smtClean="0"/>
              <a:t> 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228600" y="2286000"/>
            <a:ext cx="8458200" cy="3276600"/>
          </a:xfrm>
        </p:spPr>
        <p:txBody>
          <a:bodyPr/>
          <a:lstStyle/>
          <a:p>
            <a:r>
              <a:rPr lang="el-GR" dirty="0" smtClean="0"/>
              <a:t>Μη γονοκοκκική </a:t>
            </a:r>
            <a:r>
              <a:rPr lang="el-GR" dirty="0" err="1" smtClean="0"/>
              <a:t>ουρηθρίτις</a:t>
            </a:r>
            <a:r>
              <a:rPr lang="el-GR" dirty="0" smtClean="0"/>
              <a:t> (</a:t>
            </a:r>
            <a:r>
              <a:rPr lang="en-US" dirty="0" err="1" smtClean="0"/>
              <a:t>N.E.U</a:t>
            </a:r>
            <a:r>
              <a:rPr lang="en-US" dirty="0" smtClean="0"/>
              <a:t>)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Chlamydia </a:t>
            </a:r>
            <a:r>
              <a:rPr lang="en-US" dirty="0" err="1" smtClean="0"/>
              <a:t>trachomatis</a:t>
            </a:r>
            <a:r>
              <a:rPr lang="en-US" dirty="0" smtClean="0"/>
              <a:t> (15-50%)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Ureaplasma</a:t>
            </a:r>
            <a:r>
              <a:rPr lang="en-US" dirty="0" smtClean="0"/>
              <a:t> </a:t>
            </a:r>
            <a:r>
              <a:rPr lang="en-US" dirty="0" err="1" smtClean="0"/>
              <a:t>urealyticum</a:t>
            </a:r>
            <a:r>
              <a:rPr lang="en-US" dirty="0" smtClean="0"/>
              <a:t> (10-40%)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Mycoplasma </a:t>
            </a:r>
            <a:r>
              <a:rPr lang="en-US" dirty="0" err="1" smtClean="0"/>
              <a:t>genitalium</a:t>
            </a:r>
            <a:r>
              <a:rPr lang="en-US" dirty="0" smtClean="0"/>
              <a:t> (~30%)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Trichomonas</a:t>
            </a:r>
            <a:r>
              <a:rPr lang="en-US" dirty="0" smtClean="0"/>
              <a:t> </a:t>
            </a:r>
            <a:r>
              <a:rPr lang="en-US" dirty="0" err="1" smtClean="0"/>
              <a:t>vaginalis</a:t>
            </a:r>
            <a:r>
              <a:rPr lang="en-US" dirty="0" smtClean="0"/>
              <a:t> (~15%)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ΔΙΑΓΝΩΣΗ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 smtClean="0"/>
              <a:t>Βλεννο</a:t>
            </a:r>
            <a:r>
              <a:rPr lang="el-GR" dirty="0" smtClean="0"/>
              <a:t>-πυώδες ή πυώδες έκκριμα από την ουρήθρα</a:t>
            </a:r>
          </a:p>
          <a:p>
            <a:endParaRPr lang="el-GR" dirty="0" smtClean="0"/>
          </a:p>
          <a:p>
            <a:r>
              <a:rPr lang="en-US" dirty="0" smtClean="0"/>
              <a:t>Gram </a:t>
            </a:r>
            <a:r>
              <a:rPr lang="el-GR" dirty="0" smtClean="0"/>
              <a:t> χρώση ουρηθρικού εκκρίματος όπου να αναδεικνύονται &gt; 5 λευκοκύτταρα ανά οπτικό πεδίο.  Είναι η προτιμώμενη ταχεία μέθοδος για την διάγνωση ουρηθρίτιδας αλλα</a:t>
            </a:r>
            <a:r>
              <a:rPr lang="en-US" dirty="0" smtClean="0"/>
              <a:t> </a:t>
            </a:r>
            <a:r>
              <a:rPr lang="el-GR" dirty="0" smtClean="0"/>
              <a:t>και για την απουσία ή παρουσία γονοκοκκικής λοίμωξης (χαρακτηριστικοί ενδοκυττάριοι </a:t>
            </a:r>
            <a:r>
              <a:rPr lang="en-US" dirty="0" smtClean="0"/>
              <a:t>gram </a:t>
            </a:r>
            <a:r>
              <a:rPr lang="el-GR" dirty="0" smtClean="0"/>
              <a:t>αρν. </a:t>
            </a:r>
            <a:r>
              <a:rPr lang="el-GR" dirty="0" err="1" smtClean="0"/>
              <a:t>διπλόκοκκοι</a:t>
            </a:r>
            <a:r>
              <a:rPr lang="el-GR" dirty="0" smtClean="0"/>
              <a:t>)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23560"/>
          </a:xfrm>
        </p:spPr>
        <p:txBody>
          <a:bodyPr/>
          <a:lstStyle/>
          <a:p>
            <a:r>
              <a:rPr lang="el-GR" dirty="0" smtClean="0"/>
              <a:t>Η παρουσία γονοκοκκικής λοίμωξης δεν αποκλείει την ταυτόχρονη λοίμωξη από </a:t>
            </a:r>
            <a:r>
              <a:rPr lang="el-GR" dirty="0" err="1" smtClean="0"/>
              <a:t>χλαμύδια</a:t>
            </a:r>
            <a:r>
              <a:rPr lang="el-GR" dirty="0" smtClean="0"/>
              <a:t> ή άλλα αίτια Ν.</a:t>
            </a:r>
            <a:r>
              <a:rPr lang="en-US" dirty="0" err="1" smtClean="0"/>
              <a:t>G.U.</a:t>
            </a:r>
            <a:endParaRPr lang="el-GR" dirty="0" smtClean="0"/>
          </a:p>
          <a:p>
            <a:r>
              <a:rPr lang="el-GR" dirty="0" smtClean="0"/>
              <a:t>Επί απουσίας ορατών γονόκοκκων στην </a:t>
            </a:r>
            <a:r>
              <a:rPr lang="en-US" dirty="0" smtClean="0"/>
              <a:t>Gram </a:t>
            </a:r>
            <a:r>
              <a:rPr lang="el-GR" dirty="0" smtClean="0"/>
              <a:t>χρώση τίθεται η διάγνωση Ν.</a:t>
            </a:r>
            <a:r>
              <a:rPr lang="en-US" dirty="0" smtClean="0"/>
              <a:t>G.U.</a:t>
            </a:r>
            <a:endParaRPr lang="el-GR" dirty="0" smtClean="0"/>
          </a:p>
          <a:p>
            <a:r>
              <a:rPr lang="en-US" dirty="0" smtClean="0"/>
              <a:t>A</a:t>
            </a:r>
            <a:r>
              <a:rPr lang="el-GR" dirty="0" smtClean="0"/>
              <a:t>ν δεν υπάρχουν διαγνωστικά μέσα χορηγείται θεραπεία και για τις δύο περιπτώσεις</a:t>
            </a:r>
          </a:p>
          <a:p>
            <a:r>
              <a:rPr lang="en-US" dirty="0" err="1" smtClean="0"/>
              <a:t>PCR</a:t>
            </a:r>
            <a:r>
              <a:rPr lang="en-US" dirty="0" smtClean="0"/>
              <a:t> </a:t>
            </a:r>
            <a:r>
              <a:rPr lang="el-GR" dirty="0" smtClean="0"/>
              <a:t>– εφαρμόζεται σε όλα τα δείγματα</a:t>
            </a:r>
          </a:p>
          <a:p>
            <a:pPr>
              <a:buNone/>
            </a:pPr>
            <a:r>
              <a:rPr lang="el-GR" dirty="0" smtClean="0"/>
              <a:t>	Είναι η προτιμώμενη μέθοδος ανίχνευσης </a:t>
            </a:r>
            <a:r>
              <a:rPr lang="el-GR" dirty="0" err="1" smtClean="0"/>
              <a:t>χλαμυδιακής</a:t>
            </a:r>
            <a:r>
              <a:rPr lang="el-GR" dirty="0" smtClean="0"/>
              <a:t> λοίμωξης   </a:t>
            </a:r>
          </a:p>
          <a:p>
            <a:endParaRPr lang="el-GR" dirty="0" smtClean="0"/>
          </a:p>
          <a:p>
            <a:endParaRPr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ΘΕΡΑΠΕΙΑ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10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G.U.</a:t>
            </a:r>
            <a:r>
              <a:rPr lang="el-GR" sz="4000" dirty="0" smtClean="0"/>
              <a:t>:  Κεφτριαξόνη 250 </a:t>
            </a:r>
            <a:r>
              <a:rPr lang="en-US" sz="4000" dirty="0" smtClean="0"/>
              <a:t>mg IM </a:t>
            </a:r>
            <a:r>
              <a:rPr lang="el-GR" sz="4000" dirty="0" smtClean="0"/>
              <a:t>εφ’ άπαξ ή κεφιξίμη 400</a:t>
            </a:r>
            <a:r>
              <a:rPr lang="en-US" sz="4000" dirty="0" smtClean="0"/>
              <a:t>mg </a:t>
            </a:r>
            <a:r>
              <a:rPr lang="en-US" sz="4000" dirty="0" err="1" smtClean="0"/>
              <a:t>p.os</a:t>
            </a:r>
            <a:r>
              <a:rPr lang="en-US" sz="4000" dirty="0" smtClean="0"/>
              <a:t> </a:t>
            </a:r>
            <a:r>
              <a:rPr lang="el-GR" sz="4000" dirty="0" smtClean="0"/>
              <a:t>άπαξ ή </a:t>
            </a:r>
            <a:r>
              <a:rPr lang="el-GR" sz="4000" dirty="0" err="1" smtClean="0"/>
              <a:t>σιπροφλοξασίνη</a:t>
            </a:r>
            <a:r>
              <a:rPr lang="el-GR" sz="4000" dirty="0" smtClean="0"/>
              <a:t> 500</a:t>
            </a:r>
            <a:r>
              <a:rPr lang="en-US" sz="4000" dirty="0" smtClean="0"/>
              <a:t>mg </a:t>
            </a:r>
            <a:r>
              <a:rPr lang="el-GR" sz="4000" dirty="0" smtClean="0"/>
              <a:t>άπαξ </a:t>
            </a:r>
            <a:r>
              <a:rPr lang="en-US" sz="4000" dirty="0" err="1" smtClean="0"/>
              <a:t>p.os</a:t>
            </a:r>
            <a:r>
              <a:rPr lang="en-US" sz="4000" dirty="0" smtClean="0"/>
              <a:t> </a:t>
            </a:r>
            <a:r>
              <a:rPr lang="el-GR" sz="4000" dirty="0" smtClean="0"/>
              <a:t>ή </a:t>
            </a:r>
            <a:r>
              <a:rPr lang="el-GR" sz="4000" dirty="0" err="1" smtClean="0"/>
              <a:t>οφλοξασίνη</a:t>
            </a:r>
            <a:r>
              <a:rPr lang="el-GR" sz="4000" dirty="0" smtClean="0"/>
              <a:t> 400 </a:t>
            </a:r>
            <a:r>
              <a:rPr lang="en-US" sz="4000" dirty="0" smtClean="0"/>
              <a:t>mg </a:t>
            </a:r>
            <a:r>
              <a:rPr lang="el-GR" sz="4000" dirty="0" smtClean="0"/>
              <a:t>άπαξ </a:t>
            </a:r>
            <a:r>
              <a:rPr lang="en-US" sz="4000" dirty="0" err="1" smtClean="0"/>
              <a:t>p.os</a:t>
            </a:r>
            <a:endParaRPr lang="en-US" sz="40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err="1" smtClean="0"/>
              <a:t>N.G.U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09160"/>
          </a:xfrm>
        </p:spPr>
        <p:txBody>
          <a:bodyPr>
            <a:normAutofit fontScale="92500" lnSpcReduction="10000"/>
          </a:bodyPr>
          <a:lstStyle/>
          <a:p>
            <a:pPr marL="651510" indent="-514350">
              <a:buFont typeface="+mj-lt"/>
              <a:buAutoNum type="alphaUcPeriod"/>
            </a:pPr>
            <a:r>
              <a:rPr lang="en-US" dirty="0" smtClean="0"/>
              <a:t>Chlamydia </a:t>
            </a:r>
            <a:r>
              <a:rPr lang="en-US" dirty="0" err="1" smtClean="0"/>
              <a:t>trachomatis</a:t>
            </a:r>
            <a:r>
              <a:rPr lang="el-GR" dirty="0" smtClean="0"/>
              <a:t>: </a:t>
            </a:r>
            <a:r>
              <a:rPr lang="en-US" dirty="0" err="1" smtClean="0"/>
              <a:t>azithro</a:t>
            </a:r>
            <a:r>
              <a:rPr lang="en-US" dirty="0" smtClean="0"/>
              <a:t> 1 </a:t>
            </a:r>
            <a:r>
              <a:rPr lang="en-US" dirty="0" err="1" smtClean="0"/>
              <a:t>gr</a:t>
            </a:r>
            <a:r>
              <a:rPr lang="en-US" dirty="0" smtClean="0"/>
              <a:t> </a:t>
            </a:r>
            <a:r>
              <a:rPr lang="el-GR" dirty="0" smtClean="0"/>
              <a:t>άπαξ ή </a:t>
            </a:r>
            <a:r>
              <a:rPr lang="el-GR" dirty="0" err="1" smtClean="0"/>
              <a:t>δοξυκυκλίνη</a:t>
            </a:r>
            <a:r>
              <a:rPr lang="el-GR" dirty="0" smtClean="0"/>
              <a:t> 100</a:t>
            </a:r>
            <a:r>
              <a:rPr lang="en-US" dirty="0" smtClean="0"/>
              <a:t>mg X 2 X 7</a:t>
            </a:r>
            <a:r>
              <a:rPr lang="el-GR" dirty="0" smtClean="0"/>
              <a:t>ημέρες</a:t>
            </a:r>
          </a:p>
          <a:p>
            <a:pPr marL="651510" indent="-514350">
              <a:buNone/>
            </a:pPr>
            <a:r>
              <a:rPr lang="el-GR" dirty="0" smtClean="0"/>
              <a:t>	</a:t>
            </a:r>
            <a:r>
              <a:rPr lang="el-GR" u="sng" dirty="0"/>
              <a:t>β</a:t>
            </a:r>
            <a:r>
              <a:rPr lang="el-GR" u="sng" dirty="0" smtClean="0"/>
              <a:t>΄επιλογής :</a:t>
            </a:r>
            <a:r>
              <a:rPr lang="el-GR" dirty="0" smtClean="0"/>
              <a:t> ερυθρομυκίνη 500 Χ 4 Χ 7 ημέρες  ή κλαριθρομυκίνη 500 Χ 2 Χ 7 ημέρες ή οφλοξασίνη  200 Χ 2 Χ 7 ημέρες</a:t>
            </a:r>
            <a:endParaRPr lang="el-GR" u="sng" dirty="0" smtClean="0"/>
          </a:p>
          <a:p>
            <a:pPr marL="651510" indent="-514350">
              <a:buNone/>
            </a:pPr>
            <a:r>
              <a:rPr lang="el-GR" sz="2000" dirty="0" smtClean="0"/>
              <a:t>Β</a:t>
            </a:r>
            <a:r>
              <a:rPr lang="el-GR" dirty="0" smtClean="0"/>
              <a:t>. </a:t>
            </a:r>
            <a:r>
              <a:rPr lang="en-US" dirty="0" err="1" smtClean="0"/>
              <a:t>Trichomonas</a:t>
            </a:r>
            <a:r>
              <a:rPr lang="en-US" dirty="0" smtClean="0"/>
              <a:t> </a:t>
            </a:r>
            <a:r>
              <a:rPr lang="en-US" dirty="0" err="1" smtClean="0"/>
              <a:t>vaginalis</a:t>
            </a:r>
            <a:r>
              <a:rPr lang="el-GR" dirty="0" smtClean="0"/>
              <a:t>: </a:t>
            </a:r>
            <a:r>
              <a:rPr lang="el-GR" dirty="0" err="1" smtClean="0"/>
              <a:t>μετρονιδαζόλη</a:t>
            </a:r>
            <a:r>
              <a:rPr lang="el-GR" dirty="0" smtClean="0"/>
              <a:t> 2 </a:t>
            </a:r>
            <a:r>
              <a:rPr lang="en-US" dirty="0" err="1" smtClean="0"/>
              <a:t>gr</a:t>
            </a:r>
            <a:r>
              <a:rPr lang="en-US" dirty="0" smtClean="0"/>
              <a:t> </a:t>
            </a:r>
            <a:r>
              <a:rPr lang="en-US" dirty="0" err="1" smtClean="0"/>
              <a:t>p.os</a:t>
            </a:r>
            <a:r>
              <a:rPr lang="en-US" dirty="0" smtClean="0"/>
              <a:t>. </a:t>
            </a:r>
            <a:r>
              <a:rPr lang="el-GR" dirty="0" smtClean="0"/>
              <a:t>άπαξ </a:t>
            </a:r>
          </a:p>
          <a:p>
            <a:pPr marL="651510" indent="-514350">
              <a:buAutoNum type="alphaUcPeriod" startAt="3"/>
            </a:pPr>
            <a:r>
              <a:rPr lang="en-US" dirty="0" err="1" smtClean="0"/>
              <a:t>Mycoplasma</a:t>
            </a:r>
            <a:r>
              <a:rPr lang="en-US" dirty="0" smtClean="0"/>
              <a:t>  </a:t>
            </a:r>
            <a:r>
              <a:rPr lang="en-US" dirty="0" err="1" smtClean="0"/>
              <a:t>geu</a:t>
            </a:r>
            <a:r>
              <a:rPr lang="en-US" dirty="0" smtClean="0"/>
              <a:t>. </a:t>
            </a:r>
            <a:r>
              <a:rPr lang="el-GR" dirty="0" smtClean="0"/>
              <a:t>: </a:t>
            </a:r>
            <a:r>
              <a:rPr lang="el-GR" dirty="0" err="1" smtClean="0"/>
              <a:t>ερυθρομυκίνη</a:t>
            </a:r>
            <a:r>
              <a:rPr lang="el-GR" dirty="0" smtClean="0"/>
              <a:t> 500 Χ 4 Χ 7 ή</a:t>
            </a:r>
            <a:endParaRPr lang="en-US" dirty="0" smtClean="0"/>
          </a:p>
          <a:p>
            <a:pPr marL="651510" indent="-514350">
              <a:buNone/>
            </a:pPr>
            <a:r>
              <a:rPr lang="el-GR" dirty="0" smtClean="0"/>
              <a:t>	</a:t>
            </a:r>
            <a:r>
              <a:rPr lang="en-US" dirty="0" err="1" smtClean="0"/>
              <a:t>Ureaplasma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. </a:t>
            </a:r>
            <a:r>
              <a:rPr lang="el-GR" dirty="0" smtClean="0"/>
              <a:t>:      </a:t>
            </a:r>
            <a:r>
              <a:rPr lang="el-GR" dirty="0" err="1" smtClean="0"/>
              <a:t>κλαριθρομυκίνη</a:t>
            </a:r>
            <a:r>
              <a:rPr lang="el-GR" dirty="0" smtClean="0"/>
              <a:t> 500 Χ 2 Χ 7 ημέρες</a:t>
            </a:r>
          </a:p>
          <a:p>
            <a:pPr marL="651510" indent="-514350">
              <a:buNone/>
            </a:pPr>
            <a:r>
              <a:rPr lang="el-GR" sz="1800" dirty="0"/>
              <a:t> </a:t>
            </a:r>
            <a:r>
              <a:rPr lang="el-GR" sz="1800" dirty="0" smtClean="0"/>
              <a:t>        </a:t>
            </a:r>
            <a:r>
              <a:rPr lang="el-GR" i="1" u="sng" dirty="0" smtClean="0"/>
              <a:t>Προσοχή : Θεραπεύεται και ο σεξουαλικός σύντροφος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5800" y="609600"/>
            <a:ext cx="731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HSV</a:t>
            </a:r>
            <a:r>
              <a:rPr lang="en-US" sz="2000" dirty="0" smtClean="0"/>
              <a:t>  </a:t>
            </a:r>
            <a:endParaRPr lang="en-US" sz="2000" dirty="0" smtClean="0"/>
          </a:p>
          <a:p>
            <a:endParaRPr lang="en-US" sz="2000" dirty="0"/>
          </a:p>
          <a:p>
            <a:pPr>
              <a:buFont typeface="Arial" pitchFamily="34" charset="0"/>
              <a:buChar char="•"/>
            </a:pPr>
            <a:r>
              <a:rPr lang="el-GR" sz="2000" dirty="0" smtClean="0"/>
              <a:t>Συχνή λοίμωξη, γνωστό εξάνθημα με ρήξη των φυσαλλίδων και δημιουργία αβαθών επώδυνων </a:t>
            </a:r>
            <a:r>
              <a:rPr lang="el-GR" sz="2000" dirty="0" smtClean="0"/>
              <a:t>ελκών</a:t>
            </a:r>
            <a:endParaRPr lang="el-GR" sz="2000" dirty="0" smtClean="0"/>
          </a:p>
          <a:p>
            <a:pPr>
              <a:buFont typeface="Arial" pitchFamily="34" charset="0"/>
              <a:buChar char="•"/>
            </a:pPr>
            <a:r>
              <a:rPr lang="el-GR" sz="2000" dirty="0" smtClean="0"/>
              <a:t>60%  άτυπη εικόνα , 20 % κλασσική, 20% </a:t>
            </a:r>
            <a:r>
              <a:rPr lang="el-GR" sz="2000" dirty="0" smtClean="0"/>
              <a:t>ασυμπτωματική</a:t>
            </a:r>
            <a:endParaRPr lang="el-GR" sz="2000" dirty="0" smtClean="0"/>
          </a:p>
          <a:p>
            <a:pPr>
              <a:buFont typeface="Arial" pitchFamily="34" charset="0"/>
              <a:buChar char="•"/>
            </a:pPr>
            <a:r>
              <a:rPr lang="el-GR" sz="2000" dirty="0" smtClean="0"/>
              <a:t>Συχνές οι υποτροπές, ηπιότερη κλινική εικόνα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548592"/>
            <a:ext cx="2945941" cy="42968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561187"/>
            <a:ext cx="2826326" cy="4296813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762000"/>
            <a:ext cx="6629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u="sng" dirty="0"/>
              <a:t>ΟΞΥΤΕΝΗ ΚΟΝΔΥΛΩΜΑΤΑ</a:t>
            </a:r>
          </a:p>
          <a:p>
            <a:endParaRPr lang="el-GR" sz="2400" u="sng" dirty="0"/>
          </a:p>
          <a:p>
            <a:pPr>
              <a:buFont typeface="Arial" pitchFamily="34" charset="0"/>
              <a:buChar char="•"/>
            </a:pPr>
            <a:r>
              <a:rPr lang="en-US" sz="2400" dirty="0"/>
              <a:t>HPV (</a:t>
            </a:r>
            <a:r>
              <a:rPr lang="el-GR" sz="2400" dirty="0"/>
              <a:t>πέος, όσχεο, βουβ. χώρα, μηρός)</a:t>
            </a:r>
          </a:p>
          <a:p>
            <a:pPr>
              <a:buFont typeface="Arial" pitchFamily="34" charset="0"/>
              <a:buChar char="•"/>
            </a:pPr>
            <a:endParaRPr lang="el-GR" sz="2400" dirty="0"/>
          </a:p>
          <a:p>
            <a:pPr>
              <a:buFont typeface="Arial" pitchFamily="34" charset="0"/>
              <a:buChar char="•"/>
            </a:pPr>
            <a:r>
              <a:rPr lang="el-GR" sz="2400" dirty="0"/>
              <a:t>Επισκόπηση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981200"/>
            <a:ext cx="3505200" cy="51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3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533400"/>
            <a:ext cx="5896229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u="sng" dirty="0" smtClean="0"/>
              <a:t>Μαλακό έλκος  </a:t>
            </a:r>
            <a:r>
              <a:rPr lang="el-GR" sz="2800" b="1" dirty="0" smtClean="0"/>
              <a:t>(</a:t>
            </a:r>
            <a:r>
              <a:rPr lang="en-US" sz="2800" b="1" dirty="0" err="1" smtClean="0"/>
              <a:t>ch</a:t>
            </a:r>
            <a:r>
              <a:rPr lang="en-US" sz="2800" b="1" dirty="0" err="1"/>
              <a:t>a</a:t>
            </a:r>
            <a:r>
              <a:rPr lang="en-US" sz="2800" b="1" dirty="0" err="1" smtClean="0"/>
              <a:t>nchroid</a:t>
            </a:r>
            <a:r>
              <a:rPr lang="en-US" sz="2800" b="1" dirty="0" smtClean="0"/>
              <a:t>)</a:t>
            </a:r>
          </a:p>
          <a:p>
            <a:endParaRPr lang="en-US" dirty="0"/>
          </a:p>
          <a:p>
            <a:r>
              <a:rPr lang="en-US" dirty="0" err="1" smtClean="0"/>
              <a:t>Hemophilus</a:t>
            </a:r>
            <a:r>
              <a:rPr lang="en-US" dirty="0" smtClean="0"/>
              <a:t>  </a:t>
            </a:r>
            <a:r>
              <a:rPr lang="en-US" dirty="0" err="1" smtClean="0"/>
              <a:t>Ducreyi</a:t>
            </a:r>
            <a:endParaRPr lang="en-US" dirty="0" smtClean="0"/>
          </a:p>
          <a:p>
            <a:r>
              <a:rPr lang="el-GR" dirty="0" smtClean="0"/>
              <a:t>Ανώμαλα ρυπαρά έλκη με βουβωνική </a:t>
            </a:r>
            <a:r>
              <a:rPr lang="el-GR" dirty="0" err="1" smtClean="0"/>
              <a:t>λεμφαδενοπάθεια</a:t>
            </a:r>
            <a:r>
              <a:rPr lang="el-GR" dirty="0" smtClean="0"/>
              <a:t>       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2362200"/>
            <a:ext cx="7239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u="sng" dirty="0" smtClean="0"/>
              <a:t>Αφροδίσιο Λεμφοκοκκίωμα (</a:t>
            </a:r>
            <a:r>
              <a:rPr lang="en-US" sz="2400" b="1" u="sng" dirty="0" err="1" smtClean="0"/>
              <a:t>LGV</a:t>
            </a:r>
            <a:r>
              <a:rPr lang="en-US" sz="2400" b="1" u="sng" dirty="0" smtClean="0"/>
              <a:t>)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/>
              <a:t>Chlamydia </a:t>
            </a:r>
            <a:r>
              <a:rPr lang="en-US" dirty="0" err="1" smtClean="0"/>
              <a:t>trachomatis</a:t>
            </a:r>
            <a:r>
              <a:rPr lang="en-US" dirty="0" smtClean="0"/>
              <a:t> L1,L2,L3</a:t>
            </a:r>
          </a:p>
          <a:p>
            <a:r>
              <a:rPr lang="el-GR" dirty="0" smtClean="0"/>
              <a:t>Έλκος γενν. οργάνων, αυτόματη επούλωση</a:t>
            </a:r>
            <a:r>
              <a:rPr lang="el-GR" dirty="0" smtClean="0"/>
              <a:t>,</a:t>
            </a:r>
            <a:endParaRPr lang="en-US" dirty="0" smtClean="0"/>
          </a:p>
          <a:p>
            <a:r>
              <a:rPr lang="el-GR" dirty="0" smtClean="0"/>
              <a:t> </a:t>
            </a:r>
            <a:r>
              <a:rPr lang="el-GR" dirty="0" smtClean="0"/>
              <a:t>μεταγενέστερη επώδυνη βουβωνική </a:t>
            </a:r>
            <a:r>
              <a:rPr lang="el-GR" dirty="0" smtClean="0"/>
              <a:t>λεμφαδενοπάθεια</a:t>
            </a:r>
            <a:endParaRPr lang="en-US" dirty="0" smtClean="0"/>
          </a:p>
          <a:p>
            <a:r>
              <a:rPr lang="el-GR" dirty="0" smtClean="0"/>
              <a:t> </a:t>
            </a:r>
            <a:r>
              <a:rPr lang="el-GR" dirty="0" smtClean="0"/>
              <a:t>με συστηματικά συμπτώματα 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4648200"/>
            <a:ext cx="8077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u="sng" dirty="0" smtClean="0"/>
              <a:t>Βουβωνικό  κοκκίωμα (</a:t>
            </a:r>
            <a:r>
              <a:rPr lang="el-GR" sz="2400" b="1" u="sng" dirty="0" err="1" smtClean="0"/>
              <a:t>ντονοβάνωση</a:t>
            </a:r>
            <a:r>
              <a:rPr lang="el-GR" sz="2400" b="1" u="sng" dirty="0" smtClean="0"/>
              <a:t> ) </a:t>
            </a:r>
          </a:p>
          <a:p>
            <a:endParaRPr lang="el-GR" dirty="0"/>
          </a:p>
          <a:p>
            <a:r>
              <a:rPr lang="en-US" dirty="0" err="1" smtClean="0"/>
              <a:t>Klebsiella</a:t>
            </a:r>
            <a:r>
              <a:rPr lang="en-US" dirty="0" smtClean="0"/>
              <a:t> </a:t>
            </a:r>
            <a:r>
              <a:rPr lang="en-US" dirty="0" err="1" smtClean="0"/>
              <a:t>granulomatis</a:t>
            </a:r>
            <a:r>
              <a:rPr lang="en-US" dirty="0" smtClean="0"/>
              <a:t> </a:t>
            </a:r>
          </a:p>
          <a:p>
            <a:r>
              <a:rPr lang="el-GR" dirty="0" smtClean="0"/>
              <a:t>Βραδείας εξέλιξης ελκωτική νόσος γενν. οργάνων και βουβωνικής- πρωκτικής χώρας.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580587"/>
            <a:ext cx="3352800" cy="22548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84496"/>
            <a:ext cx="3500867" cy="238509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905000" y="4052040"/>
            <a:ext cx="52578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800" b="1" dirty="0" smtClean="0">
                <a:solidFill>
                  <a:schemeClr val="accent4">
                    <a:lumMod val="75000"/>
                  </a:schemeClr>
                </a:solidFill>
              </a:rPr>
              <a:t>ΜΙΧΑΛΗΣ  </a:t>
            </a:r>
            <a:r>
              <a:rPr lang="el-GR" sz="2800" b="1" dirty="0" err="1" smtClean="0">
                <a:solidFill>
                  <a:schemeClr val="accent4">
                    <a:lumMod val="75000"/>
                  </a:schemeClr>
                </a:solidFill>
              </a:rPr>
              <a:t>ΕΞΑΡΧΑΚΟΣ</a:t>
            </a:r>
            <a:r>
              <a:rPr lang="el-GR" sz="2800" b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MD</a:t>
            </a:r>
            <a:r>
              <a:rPr lang="el-GR" sz="28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el-GR" sz="3200" b="1" dirty="0" smtClean="0">
                <a:solidFill>
                  <a:schemeClr val="accent4">
                    <a:lumMod val="75000"/>
                  </a:schemeClr>
                </a:solidFill>
              </a:rPr>
              <a:t>Ειδικός Παθολόγος</a:t>
            </a:r>
            <a:endParaRPr lang="en-US" sz="32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None/>
            </a:pPr>
            <a:r>
              <a:rPr lang="el-GR" sz="3200" b="1" dirty="0" smtClean="0">
                <a:solidFill>
                  <a:schemeClr val="accent4">
                    <a:lumMod val="75000"/>
                  </a:schemeClr>
                </a:solidFill>
              </a:rPr>
              <a:t>ΥΓΕΙΑ</a:t>
            </a:r>
            <a:endParaRPr lang="en-US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9" name="Picture 8" descr="Z:\ΕΓΚΕΚΡΙΜΕΝΑ ΛΟΓΟΤΥΠΑ ΟΜΙΛΟΥ ΥΓΕΙΑ\ΥΓΕΙΑ_ΝΕΟ\LOGO-YGEIA GR_WEB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6781800" cy="297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265</TotalTime>
  <Words>827</Words>
  <Application>Microsoft Office PowerPoint</Application>
  <PresentationFormat>On-screen Show (4:3)</PresentationFormat>
  <Paragraphs>144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Apex</vt:lpstr>
      <vt:lpstr>ΛΟΙΜΩΞΕΙΣ ΓΕΝΝΗΤΙΚΟΥ ΣΤΟΝ ΑΝΔΡΑ</vt:lpstr>
      <vt:lpstr>ΛΟΙΜΩΞΕΙΣ ΓΕΝΝΗΤΙΚΟΥ ΣΤΟΝ ΑΝΔΡΑ</vt:lpstr>
      <vt:lpstr>ΕΠΙΔΗΜΙΟΛΟΓΙΚΑ- ΜΙΚΡΟΒΙΟΛΟΓΙΚΑ ΔΕΔΟΜΕΝΑ </vt:lpstr>
      <vt:lpstr>ΤΑΞΙΝΟΜΗΣΗ </vt:lpstr>
      <vt:lpstr>ΚΛΙΝΙΚΗ ΕΙΚΟΝΑ -ΔΙΑΓΝΩΣΗ</vt:lpstr>
      <vt:lpstr>ΘΕΡΑΠΕΙΑ </vt:lpstr>
      <vt:lpstr>ΧΡΟΝΙΑ ΒΑΚΤΗΡΙΑΚΗ ΠΡΟΣΤΑΤΙΤΙΣ</vt:lpstr>
      <vt:lpstr>ΕΠΙΔΙΔΥΜΙΤΙΣ – ΟΡΧΙΤΙΣ </vt:lpstr>
      <vt:lpstr>ΘΕΡΑΠΕΙΑ </vt:lpstr>
      <vt:lpstr>S.T.D. - ΟΥΡΗΘΡΙΤΙΣ</vt:lpstr>
      <vt:lpstr>PowerPoint Presentation</vt:lpstr>
      <vt:lpstr>ΔΙΑΓΝΩΣΗ </vt:lpstr>
      <vt:lpstr>PowerPoint Presentation</vt:lpstr>
      <vt:lpstr>ΘΕΡΑΠΕΙΑ </vt:lpstr>
      <vt:lpstr>N.G.U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ΛΟΙΜΩΞΕΙΣ ΓΕΝΝΗΤΙΚΟΥ ΣΤΟΝ ΑΝΔΡΑ</dc:title>
  <dc:creator> </dc:creator>
  <cp:lastModifiedBy>Sourras, Nikolaos</cp:lastModifiedBy>
  <cp:revision>85</cp:revision>
  <dcterms:created xsi:type="dcterms:W3CDTF">2012-03-30T09:24:50Z</dcterms:created>
  <dcterms:modified xsi:type="dcterms:W3CDTF">2012-03-30T17:47:59Z</dcterms:modified>
</cp:coreProperties>
</file>