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22"/>
  </p:notesMasterIdLst>
  <p:sldIdLst>
    <p:sldId id="256" r:id="rId2"/>
    <p:sldId id="257" r:id="rId3"/>
    <p:sldId id="258" r:id="rId4"/>
    <p:sldId id="260" r:id="rId5"/>
    <p:sldId id="261" r:id="rId6"/>
    <p:sldId id="262" r:id="rId7"/>
    <p:sldId id="263" r:id="rId8"/>
    <p:sldId id="264" r:id="rId9"/>
    <p:sldId id="265" r:id="rId10"/>
    <p:sldId id="266" r:id="rId11"/>
    <p:sldId id="268" r:id="rId12"/>
    <p:sldId id="269" r:id="rId13"/>
    <p:sldId id="274" r:id="rId14"/>
    <p:sldId id="276" r:id="rId15"/>
    <p:sldId id="272" r:id="rId16"/>
    <p:sldId id="273" r:id="rId17"/>
    <p:sldId id="275" r:id="rId18"/>
    <p:sldId id="271" r:id="rId19"/>
    <p:sldId id="270" r:id="rId20"/>
    <p:sldId id="277" r:id="rId2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62"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24" y="0"/>
    </p:cViewPr>
  </p:outlineViewPr>
  <p:notesTextViewPr>
    <p:cViewPr>
      <p:scale>
        <a:sx n="1" d="1"/>
        <a:sy n="1" d="1"/>
      </p:scale>
      <p:origin x="0" y="0"/>
    </p:cViewPr>
  </p:notesTextViewPr>
  <p:sorterViewPr>
    <p:cViewPr>
      <p:scale>
        <a:sx n="86" d="100"/>
        <a:sy n="86" d="100"/>
      </p:scale>
      <p:origin x="0" y="0"/>
    </p:cViewPr>
  </p:sorterViewPr>
  <p:notesViewPr>
    <p:cSldViewPr>
      <p:cViewPr varScale="1">
        <p:scale>
          <a:sx n="56" d="100"/>
          <a:sy n="56" d="100"/>
        </p:scale>
        <p:origin x="-2838"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70687E-0CEF-46F9-ADC5-9F600DFC6475}" type="datetimeFigureOut">
              <a:rPr lang="el-GR" smtClean="0"/>
              <a:pPr/>
              <a:t>16/3/2018</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ECC02A-A739-4AAF-AEFA-065F1DBA05B8}" type="slidenum">
              <a:rPr lang="el-GR" smtClean="0"/>
              <a:pPr/>
              <a:t>‹#›</a:t>
            </a:fld>
            <a:endParaRPr lang="el-GR"/>
          </a:p>
        </p:txBody>
      </p:sp>
    </p:spTree>
    <p:extLst>
      <p:ext uri="{BB962C8B-B14F-4D97-AF65-F5344CB8AC3E}">
        <p14:creationId xmlns:p14="http://schemas.microsoft.com/office/powerpoint/2010/main" xmlns="" val="220147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10ECC02A-A739-4AAF-AEFA-065F1DBA05B8}" type="slidenum">
              <a:rPr lang="el-GR" smtClean="0"/>
              <a:pPr/>
              <a:t>1</a:t>
            </a:fld>
            <a:endParaRPr lang="el-GR"/>
          </a:p>
        </p:txBody>
      </p:sp>
    </p:spTree>
    <p:extLst>
      <p:ext uri="{BB962C8B-B14F-4D97-AF65-F5344CB8AC3E}">
        <p14:creationId xmlns:p14="http://schemas.microsoft.com/office/powerpoint/2010/main" xmlns="" val="2016923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10ECC02A-A739-4AAF-AEFA-065F1DBA05B8}" type="slidenum">
              <a:rPr lang="el-GR" smtClean="0"/>
              <a:pPr/>
              <a:t>2</a:t>
            </a:fld>
            <a:endParaRPr lang="el-GR"/>
          </a:p>
        </p:txBody>
      </p:sp>
    </p:spTree>
    <p:extLst>
      <p:ext uri="{BB962C8B-B14F-4D97-AF65-F5344CB8AC3E}">
        <p14:creationId xmlns:p14="http://schemas.microsoft.com/office/powerpoint/2010/main" xmlns="" val="2527777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 Τίτλος"/>
          <p:cNvSpPr>
            <a:spLocks noGrp="1"/>
          </p:cNvSpPr>
          <p:nvPr>
            <p:ph type="ctrTitle"/>
          </p:nvPr>
        </p:nvSpPr>
        <p:spPr>
          <a:xfrm>
            <a:off x="381000" y="4853411"/>
            <a:ext cx="8458200" cy="1222375"/>
          </a:xfrm>
        </p:spPr>
        <p:txBody>
          <a:bodyPr anchor="t"/>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16" name="15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2" name="1 - Θέση υποσέλιδου"/>
          <p:cNvSpPr>
            <a:spLocks noGrp="1"/>
          </p:cNvSpPr>
          <p:nvPr>
            <p:ph type="ftr" sz="quarter" idx="11"/>
          </p:nvPr>
        </p:nvSpPr>
        <p:spPr/>
        <p:txBody>
          <a:bodyPr/>
          <a:lstStyle/>
          <a:p>
            <a:endParaRPr lang="el-GR"/>
          </a:p>
        </p:txBody>
      </p:sp>
      <p:sp>
        <p:nvSpPr>
          <p:cNvPr id="15" name="14 - Θέση αριθμού διαφάνειας"/>
          <p:cNvSpPr>
            <a:spLocks noGrp="1"/>
          </p:cNvSpPr>
          <p:nvPr>
            <p:ph type="sldNum" sz="quarter" idx="12"/>
          </p:nvPr>
        </p:nvSpPr>
        <p:spPr>
          <a:xfrm>
            <a:off x="8229600" y="6473952"/>
            <a:ext cx="758952" cy="246888"/>
          </a:xfrm>
        </p:spPr>
        <p:txBody>
          <a:bodyPr/>
          <a:lstStyle/>
          <a:p>
            <a:fld id="{C8492EF8-3E46-4318-B43F-49318ACF5D5E}"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2" name="2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27" name="26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19" name="18 - Θέση υποσέλιδου"/>
          <p:cNvSpPr>
            <a:spLocks noGrp="1"/>
          </p:cNvSpPr>
          <p:nvPr>
            <p:ph type="ftr" sz="quarter" idx="11"/>
          </p:nvPr>
        </p:nvSpPr>
        <p:spPr>
          <a:xfrm>
            <a:off x="3581400" y="76200"/>
            <a:ext cx="2895600" cy="288925"/>
          </a:xfrm>
        </p:spPr>
        <p:txBody>
          <a:bodyPr/>
          <a:lstStyle/>
          <a:p>
            <a:endParaRPr lang="el-GR"/>
          </a:p>
        </p:txBody>
      </p:sp>
      <p:sp>
        <p:nvSpPr>
          <p:cNvPr id="16" name="15 - Θέση αριθμού διαφάνειας"/>
          <p:cNvSpPr>
            <a:spLocks noGrp="1"/>
          </p:cNvSpPr>
          <p:nvPr>
            <p:ph type="sldNum" sz="quarter" idx="12"/>
          </p:nvPr>
        </p:nvSpPr>
        <p:spPr>
          <a:xfrm>
            <a:off x="8229600" y="6473952"/>
            <a:ext cx="758952" cy="246888"/>
          </a:xfrm>
        </p:spPr>
        <p:txBody>
          <a:bodyPr/>
          <a:lstStyle/>
          <a:p>
            <a:fld id="{C8492EF8-3E46-4318-B43F-49318ACF5D5E}"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3">
        <a:schemeClr val="bg2"/>
      </p:bgRef>
    </p:bg>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 Θέση κειμένου"/>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19" name="18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11" name="10 - Θέση υποσέλιδου"/>
          <p:cNvSpPr>
            <a:spLocks noGrp="1"/>
          </p:cNvSpPr>
          <p:nvPr>
            <p:ph type="ftr" sz="quarter" idx="11"/>
          </p:nvPr>
        </p:nvSpPr>
        <p:spPr/>
        <p:txBody>
          <a:bodyPr/>
          <a:lstStyle/>
          <a:p>
            <a:endParaRPr lang="el-GR"/>
          </a:p>
        </p:txBody>
      </p:sp>
      <p:sp>
        <p:nvSpPr>
          <p:cNvPr id="16" name="15 - Θέση αριθμού διαφάνειας"/>
          <p:cNvSpPr>
            <a:spLocks noGrp="1"/>
          </p:cNvSpPr>
          <p:nvPr>
            <p:ph type="sldNum" sz="quarter" idx="12"/>
          </p:nvPr>
        </p:nvSpPr>
        <p:spPr/>
        <p:txBody>
          <a:bodyPr/>
          <a:lstStyle/>
          <a:p>
            <a:fld id="{C8492EF8-3E46-4318-B43F-49318ACF5D5E}" type="slidenum">
              <a:rPr lang="el-GR" smtClean="0"/>
              <a:pPr/>
              <a:t>‹#›</a:t>
            </a:fld>
            <a:endParaRPr lang="el-GR"/>
          </a:p>
        </p:txBody>
      </p:sp>
      <p:sp>
        <p:nvSpPr>
          <p:cNvPr id="8" name="7 - Τίτλος"/>
          <p:cNvSpPr>
            <a:spLocks noGrp="1"/>
          </p:cNvSpPr>
          <p:nvPr>
            <p:ph type="title"/>
          </p:nvPr>
        </p:nvSpPr>
        <p:spPr>
          <a:xfrm>
            <a:off x="180475" y="2947085"/>
            <a:ext cx="8686800" cy="1184825"/>
          </a:xfrm>
        </p:spPr>
        <p:txBody>
          <a:bodyPr rtlCol="0" anchor="t"/>
          <a:lstStyle>
            <a:lvl1pPr algn="r">
              <a:defRPr/>
            </a:lvl1pPr>
          </a:lstStyle>
          <a:p>
            <a:r>
              <a:rPr kumimoji="0" lang="el-GR" smtClean="0"/>
              <a:t>Kλικ για επεξεργασία του τίτλου</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0" name="19 - Τίτλος"/>
          <p:cNvSpPr>
            <a:spLocks noGrp="1"/>
          </p:cNvSpPr>
          <p:nvPr>
            <p:ph type="title"/>
          </p:nvPr>
        </p:nvSpPr>
        <p:spPr>
          <a:xfrm>
            <a:off x="301752" y="457200"/>
            <a:ext cx="8686800" cy="841248"/>
          </a:xfrm>
        </p:spPr>
        <p:txBody>
          <a:bodyPr/>
          <a:lstStyle/>
          <a:p>
            <a:r>
              <a:rPr kumimoji="0" lang="el-GR" smtClean="0"/>
              <a:t>Kλικ για επεξεργασία του τίτλου</a:t>
            </a:r>
            <a:endParaRPr kumimoji="0" lang="en-US"/>
          </a:p>
        </p:txBody>
      </p:sp>
      <p:sp>
        <p:nvSpPr>
          <p:cNvPr id="14" name="13 - Θέση περιεχομένου"/>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3" name="12 - Θέση περιεχομένου"/>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1" name="20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10" name="9 - Θέση υποσέλιδου"/>
          <p:cNvSpPr>
            <a:spLocks noGrp="1"/>
          </p:cNvSpPr>
          <p:nvPr>
            <p:ph type="ftr" sz="quarter" idx="11"/>
          </p:nvPr>
        </p:nvSpPr>
        <p:spPr/>
        <p:txBody>
          <a:bodyPr/>
          <a:lstStyle/>
          <a:p>
            <a:endParaRPr lang="el-GR"/>
          </a:p>
        </p:txBody>
      </p:sp>
      <p:sp>
        <p:nvSpPr>
          <p:cNvPr id="31" name="30 - Θέση αριθμού διαφάνειας"/>
          <p:cNvSpPr>
            <a:spLocks noGrp="1"/>
          </p:cNvSpPr>
          <p:nvPr>
            <p:ph type="sldNum" sz="quarter" idx="12"/>
          </p:nvPr>
        </p:nvSpPr>
        <p:spPr/>
        <p:txBody>
          <a:bodyPr/>
          <a:lstStyle/>
          <a:p>
            <a:fld id="{C8492EF8-3E46-4318-B43F-49318ACF5D5E}"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9" name="28 - Τίτλος"/>
          <p:cNvSpPr>
            <a:spLocks noGrp="1"/>
          </p:cNvSpPr>
          <p:nvPr>
            <p:ph type="title"/>
          </p:nvPr>
        </p:nvSpPr>
        <p:spPr>
          <a:xfrm>
            <a:off x="304800" y="5410200"/>
            <a:ext cx="8610600" cy="882650"/>
          </a:xfrm>
        </p:spPr>
        <p:txBody>
          <a:bodyPr anchor="ctr"/>
          <a:lstStyle>
            <a:lvl1pPr>
              <a:defRPr/>
            </a:lvl1p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25" name="24 - Θέση κειμένου"/>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8" name="27 - Θέση περιεχομένου"/>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9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a:xfrm>
            <a:off x="8229600" y="6477000"/>
            <a:ext cx="762000" cy="246888"/>
          </a:xfrm>
        </p:spPr>
        <p:txBody>
          <a:bodyPr/>
          <a:lstStyle/>
          <a:p>
            <a:fld id="{C8492EF8-3E46-4318-B43F-49318ACF5D5E}" type="slidenum">
              <a:rPr lang="el-GR" smtClean="0"/>
              <a:pPr/>
              <a:t>‹#›</a:t>
            </a:fld>
            <a:endParaRPr lang="el-GR"/>
          </a:p>
        </p:txBody>
      </p:sp>
      <p:sp>
        <p:nvSpPr>
          <p:cNvPr id="11" name="10 - Ευθεία γραμμή σύνδεσης"/>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0" name="29 - Τίτλος"/>
          <p:cNvSpPr>
            <a:spLocks noGrp="1"/>
          </p:cNvSpPr>
          <p:nvPr>
            <p:ph type="title"/>
          </p:nvPr>
        </p:nvSpPr>
        <p:spPr>
          <a:xfrm>
            <a:off x="301752" y="457200"/>
            <a:ext cx="8686800" cy="841248"/>
          </a:xfrm>
        </p:spPr>
        <p:txBody>
          <a:bodyPr/>
          <a:lstStyle/>
          <a:p>
            <a:r>
              <a:rPr kumimoji="0" lang="el-GR" smtClean="0"/>
              <a:t>Kλικ για επεξεργασία του τίτλου</a:t>
            </a:r>
            <a:endParaRPr kumimoji="0" lang="en-US"/>
          </a:p>
        </p:txBody>
      </p:sp>
      <p:sp>
        <p:nvSpPr>
          <p:cNvPr id="12" name="11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21" name="20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8492EF8-3E46-4318-B43F-49318ACF5D5E}"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24" name="23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8492EF8-3E46-4318-B43F-49318ACF5D5E}"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7 - Ευθεία γραμμή σύνδεσης"/>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 Τίτλος"/>
          <p:cNvSpPr>
            <a:spLocks noGrp="1"/>
          </p:cNvSpPr>
          <p:nvPr>
            <p:ph type="title"/>
          </p:nvPr>
        </p:nvSpPr>
        <p:spPr>
          <a:xfrm>
            <a:off x="457200" y="5486400"/>
            <a:ext cx="8458200" cy="520700"/>
          </a:xfrm>
        </p:spPr>
        <p:txBody>
          <a:bodyPr anchor="ctr"/>
          <a:lstStyle>
            <a:lvl1pPr algn="l">
              <a:buNone/>
              <a:defRPr sz="2000" b="1"/>
            </a:lvl1pPr>
          </a:lstStyle>
          <a:p>
            <a:r>
              <a:rPr kumimoji="0" lang="el-GR" smtClean="0"/>
              <a:t>Kλικ για επεξεργασία του τίτλου</a:t>
            </a:r>
            <a:endParaRPr kumimoji="0" lang="en-US"/>
          </a:p>
        </p:txBody>
      </p:sp>
      <p:sp>
        <p:nvSpPr>
          <p:cNvPr id="26" name="25 - Θέση κειμένου"/>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14" name="13 - Θέση περιεχομένου"/>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29" name="28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8492EF8-3E46-4318-B43F-49318ACF5D5E}"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13" name="12 - Θέση εικόνας"/>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7" name="6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31" name="30 - Θέση αριθμού διαφάνειας"/>
          <p:cNvSpPr>
            <a:spLocks noGrp="1"/>
          </p:cNvSpPr>
          <p:nvPr>
            <p:ph type="sldNum" sz="quarter" idx="12"/>
          </p:nvPr>
        </p:nvSpPr>
        <p:spPr/>
        <p:txBody>
          <a:bodyPr/>
          <a:lstStyle/>
          <a:p>
            <a:fld id="{C8492EF8-3E46-4318-B43F-49318ACF5D5E}" type="slidenum">
              <a:rPr lang="el-GR" smtClean="0"/>
              <a:pPr/>
              <a:t>‹#›</a:t>
            </a:fld>
            <a:endParaRPr lang="el-GR"/>
          </a:p>
        </p:txBody>
      </p:sp>
      <p:sp>
        <p:nvSpPr>
          <p:cNvPr id="17" name="16 - Τίτλος"/>
          <p:cNvSpPr>
            <a:spLocks noGrp="1"/>
          </p:cNvSpPr>
          <p:nvPr>
            <p:ph type="title"/>
          </p:nvPr>
        </p:nvSpPr>
        <p:spPr>
          <a:xfrm>
            <a:off x="381000" y="4993760"/>
            <a:ext cx="5867400" cy="522288"/>
          </a:xfrm>
        </p:spPr>
        <p:txBody>
          <a:bodyPr anchor="ctr"/>
          <a:lstStyle>
            <a:lvl1pPr algn="l">
              <a:buNone/>
              <a:defRPr sz="2000" b="1"/>
            </a:lvl1pPr>
          </a:lstStyle>
          <a:p>
            <a:r>
              <a:rPr kumimoji="0" lang="el-GR" smtClean="0"/>
              <a:t>Kλικ για επεξεργασία του τίτλου</a:t>
            </a:r>
            <a:endParaRPr kumimoji="0" lang="en-US"/>
          </a:p>
        </p:txBody>
      </p:sp>
      <p:sp>
        <p:nvSpPr>
          <p:cNvPr id="26" name="25 - Θέση κειμένου"/>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8492EF8-3E46-4318-B43F-49318ACF5D5E}"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58000" y="549276"/>
            <a:ext cx="182880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549276"/>
            <a:ext cx="62484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251ED005-010B-4C07-A895-2FC47641F10E}" type="datetimeFigureOut">
              <a:rPr lang="el-GR" smtClean="0"/>
              <a:pPr/>
              <a:t>16/3/2018</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8492EF8-3E46-4318-B43F-49318ACF5D5E}"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 Ευθεία γραμμή σύνδεσης"/>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 Θέση κειμένου"/>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1" name="10 - Θέση ημερομηνίας"/>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51ED005-010B-4C07-A895-2FC47641F10E}" type="datetimeFigureOut">
              <a:rPr lang="el-GR" smtClean="0"/>
              <a:pPr/>
              <a:t>16/3/2018</a:t>
            </a:fld>
            <a:endParaRPr lang="el-GR"/>
          </a:p>
        </p:txBody>
      </p:sp>
      <p:sp>
        <p:nvSpPr>
          <p:cNvPr id="28" name="27 - Θέση υποσέλιδου"/>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l-GR"/>
          </a:p>
        </p:txBody>
      </p:sp>
      <p:sp>
        <p:nvSpPr>
          <p:cNvPr id="5" name="4 - Θέση αριθμού διαφάνειας"/>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8492EF8-3E46-4318-B43F-49318ACF5D5E}" type="slidenum">
              <a:rPr lang="el-GR" smtClean="0"/>
              <a:pPr/>
              <a:t>‹#›</a:t>
            </a:fld>
            <a:endParaRPr lang="el-GR"/>
          </a:p>
        </p:txBody>
      </p:sp>
      <p:sp>
        <p:nvSpPr>
          <p:cNvPr id="10" name="9 - Θέση τίτλου"/>
          <p:cNvSpPr>
            <a:spLocks noGrp="1"/>
          </p:cNvSpPr>
          <p:nvPr>
            <p:ph type="title"/>
          </p:nvPr>
        </p:nvSpPr>
        <p:spPr>
          <a:xfrm>
            <a:off x="304800" y="457200"/>
            <a:ext cx="8686800" cy="838200"/>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9" name="8 - Ευθεία γραμμή σύνδεσης"/>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 Ευθεία γραμμή σύνδεσης"/>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422030" y="1371600"/>
            <a:ext cx="8229600" cy="1265312"/>
          </a:xfrm>
        </p:spPr>
        <p:txBody>
          <a:bodyPr>
            <a:normAutofit/>
          </a:bodyPr>
          <a:lstStyle/>
          <a:p>
            <a:r>
              <a:rPr lang="el-GR" sz="4000" dirty="0" smtClean="0">
                <a:solidFill>
                  <a:schemeClr val="tx1"/>
                </a:solidFill>
              </a:rPr>
              <a:t>ΜΙΧΑΛΗΣ ΕΞΑΡΧΑΚΟΣ </a:t>
            </a:r>
            <a:endParaRPr lang="el-GR" sz="4000" dirty="0">
              <a:solidFill>
                <a:schemeClr val="tx1"/>
              </a:solidFill>
            </a:endParaRPr>
          </a:p>
        </p:txBody>
      </p:sp>
      <p:sp>
        <p:nvSpPr>
          <p:cNvPr id="3" name="Υπότιτλος 2"/>
          <p:cNvSpPr>
            <a:spLocks noGrp="1"/>
          </p:cNvSpPr>
          <p:nvPr>
            <p:ph type="subTitle" idx="1"/>
          </p:nvPr>
        </p:nvSpPr>
        <p:spPr/>
        <p:txBody>
          <a:bodyPr>
            <a:normAutofit fontScale="77500" lnSpcReduction="20000"/>
          </a:bodyPr>
          <a:lstStyle/>
          <a:p>
            <a:r>
              <a:rPr lang="el-GR" b="1" dirty="0" smtClean="0">
                <a:ln w="6350">
                  <a:noFill/>
                </a:ln>
                <a:solidFill>
                  <a:srgbClr val="C00000"/>
                </a:solidFill>
                <a:latin typeface="Courier New" pitchFamily="49" charset="0"/>
                <a:ea typeface="+mj-ea"/>
                <a:cs typeface="Courier New" pitchFamily="49" charset="0"/>
              </a:rPr>
              <a:t>ΕΙΔΙΚΟΣ ΠΑΘΟΛΟΓΟΣ</a:t>
            </a:r>
          </a:p>
          <a:p>
            <a:r>
              <a:rPr lang="el-GR" b="1" dirty="0" smtClean="0">
                <a:ln w="6350">
                  <a:noFill/>
                </a:ln>
                <a:solidFill>
                  <a:srgbClr val="C00000"/>
                </a:solidFill>
                <a:latin typeface="Courier New" pitchFamily="49" charset="0"/>
                <a:ea typeface="+mj-ea"/>
                <a:cs typeface="Courier New" pitchFamily="49" charset="0"/>
              </a:rPr>
              <a:t>ΔΙΕΥΘΥΝΤΗΣ ΠΑΘΟΛΟΓΙΚΗΣ </a:t>
            </a:r>
            <a:r>
              <a:rPr lang="el-GR" b="1" dirty="0" smtClean="0">
                <a:ln w="6350">
                  <a:noFill/>
                </a:ln>
                <a:solidFill>
                  <a:srgbClr val="C00000"/>
                </a:solidFill>
                <a:latin typeface="Courier New" pitchFamily="49" charset="0"/>
                <a:ea typeface="+mj-ea"/>
                <a:cs typeface="Courier New" pitchFamily="49" charset="0"/>
              </a:rPr>
              <a:t>ΚΛΙΝΙΚΗΣ</a:t>
            </a:r>
          </a:p>
          <a:p>
            <a:r>
              <a:rPr lang="el-GR" b="1" dirty="0" smtClean="0">
                <a:ln w="6350">
                  <a:noFill/>
                </a:ln>
                <a:solidFill>
                  <a:srgbClr val="C00000"/>
                </a:solidFill>
                <a:latin typeface="Courier New" pitchFamily="49" charset="0"/>
                <a:ea typeface="+mj-ea"/>
                <a:cs typeface="Courier New" pitchFamily="49" charset="0"/>
              </a:rPr>
              <a:t>ΕΥΡΩΚΛΙΝΙΚΗ </a:t>
            </a:r>
            <a:r>
              <a:rPr lang="el-GR" b="1" dirty="0" smtClean="0">
                <a:ln w="6350">
                  <a:noFill/>
                </a:ln>
                <a:solidFill>
                  <a:srgbClr val="C00000"/>
                </a:solidFill>
                <a:latin typeface="Courier New" pitchFamily="49" charset="0"/>
                <a:ea typeface="+mj-ea"/>
                <a:cs typeface="Courier New" pitchFamily="49" charset="0"/>
              </a:rPr>
              <a:t>ΑΘΗΝΩΝ </a:t>
            </a:r>
            <a:endParaRPr lang="el-GR" b="1" dirty="0">
              <a:ln w="6350">
                <a:noFill/>
              </a:ln>
              <a:solidFill>
                <a:srgbClr val="C00000"/>
              </a:solidFill>
              <a:latin typeface="Courier New" pitchFamily="49" charset="0"/>
              <a:ea typeface="+mj-ea"/>
              <a:cs typeface="Courier New" pitchFamily="49" charset="0"/>
            </a:endParaRPr>
          </a:p>
        </p:txBody>
      </p:sp>
    </p:spTree>
    <p:extLst>
      <p:ext uri="{BB962C8B-B14F-4D97-AF65-F5344CB8AC3E}">
        <p14:creationId xmlns:p14="http://schemas.microsoft.com/office/powerpoint/2010/main" xmlns="" val="127439983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1520" y="3068960"/>
            <a:ext cx="8686800" cy="838200"/>
          </a:xfrm>
        </p:spPr>
        <p:txBody>
          <a:bodyPr>
            <a:noAutofit/>
          </a:bodyPr>
          <a:lstStyle/>
          <a:p>
            <a:pPr algn="ctr"/>
            <a:r>
              <a:rPr lang="el-GR" sz="5400" b="1" dirty="0" smtClean="0">
                <a:solidFill>
                  <a:srgbClr val="C00000"/>
                </a:solidFill>
                <a:effectLst/>
                <a:latin typeface="Courier New" pitchFamily="49" charset="0"/>
                <a:cs typeface="Courier New" pitchFamily="49" charset="0"/>
              </a:rPr>
              <a:t>ΔΙΑΤΡΟΦΗ ΚΑΙ ΚΑΡΔΙΑΓΓΕΙΑΚΗ ΥΓΕΙΑ</a:t>
            </a:r>
            <a:endParaRPr lang="el-GR" sz="5400" b="1" dirty="0">
              <a:solidFill>
                <a:srgbClr val="C00000"/>
              </a:solidFill>
              <a:latin typeface="Courier New" pitchFamily="49" charset="0"/>
              <a:cs typeface="Courier New" pitchFamily="49" charset="0"/>
            </a:endParaRPr>
          </a:p>
        </p:txBody>
      </p:sp>
    </p:spTree>
    <p:extLst>
      <p:ext uri="{BB962C8B-B14F-4D97-AF65-F5344CB8AC3E}">
        <p14:creationId xmlns:p14="http://schemas.microsoft.com/office/powerpoint/2010/main" xmlns="" val="774132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548680"/>
            <a:ext cx="8640960" cy="868958"/>
          </a:xfrm>
        </p:spPr>
        <p:txBody>
          <a:bodyPr>
            <a:noAutofit/>
          </a:bodyPr>
          <a:lstStyle/>
          <a:p>
            <a:r>
              <a:rPr lang="el-GR" sz="2800" dirty="0" smtClean="0">
                <a:solidFill>
                  <a:srgbClr val="C00000"/>
                </a:solidFill>
                <a:effectLst/>
              </a:rPr>
              <a:t>ΠΑΡΑΓΟΝΤΕΣ ΚΙΝΔΥΝΟΥ </a:t>
            </a:r>
            <a:r>
              <a:rPr lang="el-GR" sz="2800" dirty="0" smtClean="0">
                <a:solidFill>
                  <a:srgbClr val="C00000"/>
                </a:solidFill>
                <a:effectLst/>
              </a:rPr>
              <a:t/>
            </a:r>
            <a:br>
              <a:rPr lang="el-GR" sz="2800" dirty="0" smtClean="0">
                <a:solidFill>
                  <a:srgbClr val="C00000"/>
                </a:solidFill>
                <a:effectLst/>
              </a:rPr>
            </a:br>
            <a:r>
              <a:rPr lang="el-GR" sz="2800" dirty="0" smtClean="0">
                <a:solidFill>
                  <a:srgbClr val="C00000"/>
                </a:solidFill>
                <a:effectLst/>
              </a:rPr>
              <a:t> </a:t>
            </a:r>
            <a:r>
              <a:rPr lang="el-GR" sz="2800" dirty="0" smtClean="0">
                <a:solidFill>
                  <a:srgbClr val="C00000"/>
                </a:solidFill>
                <a:effectLst/>
              </a:rPr>
              <a:t>                                        </a:t>
            </a:r>
            <a:r>
              <a:rPr lang="el-GR" sz="2800" dirty="0" smtClean="0">
                <a:solidFill>
                  <a:srgbClr val="C00000"/>
                </a:solidFill>
                <a:effectLst/>
              </a:rPr>
              <a:t>ΓΙΑ </a:t>
            </a:r>
            <a:r>
              <a:rPr lang="el-GR" sz="2800" dirty="0" smtClean="0">
                <a:solidFill>
                  <a:srgbClr val="C00000"/>
                </a:solidFill>
                <a:effectLst/>
              </a:rPr>
              <a:t>ΚΑΡΔΙΑΓΓΕΙΑΚΑ ΣΥΜΒΑΝΤΑ</a:t>
            </a:r>
            <a:endParaRPr lang="el-GR" sz="2800" dirty="0">
              <a:solidFill>
                <a:srgbClr val="C00000"/>
              </a:solidFill>
              <a:effectLst/>
            </a:endParaRPr>
          </a:p>
        </p:txBody>
      </p:sp>
      <p:sp>
        <p:nvSpPr>
          <p:cNvPr id="3" name="Θέση περιεχομένου 2"/>
          <p:cNvSpPr>
            <a:spLocks noGrp="1"/>
          </p:cNvSpPr>
          <p:nvPr>
            <p:ph idx="1"/>
          </p:nvPr>
        </p:nvSpPr>
        <p:spPr>
          <a:xfrm>
            <a:off x="457200" y="1988840"/>
            <a:ext cx="8229600" cy="4320520"/>
          </a:xfrm>
        </p:spPr>
        <p:txBody>
          <a:bodyPr/>
          <a:lstStyle/>
          <a:p>
            <a:pPr marL="342900" lvl="0" indent="-342900">
              <a:lnSpc>
                <a:spcPct val="115000"/>
              </a:lnSpc>
              <a:spcAft>
                <a:spcPts val="0"/>
              </a:spcAft>
              <a:buFont typeface="Wingdings" panose="05000000000000000000" pitchFamily="2" charset="2"/>
              <a:buChar char="§"/>
            </a:pPr>
            <a:r>
              <a:rPr lang="el-GR" sz="2400" b="1" dirty="0">
                <a:latin typeface="Calibri"/>
                <a:ea typeface="Calibri"/>
                <a:cs typeface="Times New Roman"/>
              </a:rPr>
              <a:t>Αρτηριακή υπέρταση</a:t>
            </a:r>
          </a:p>
          <a:p>
            <a:pPr marL="342900" lvl="0" indent="-342900">
              <a:lnSpc>
                <a:spcPct val="115000"/>
              </a:lnSpc>
              <a:spcAft>
                <a:spcPts val="0"/>
              </a:spcAft>
              <a:buFont typeface="Wingdings" panose="05000000000000000000" pitchFamily="2" charset="2"/>
              <a:buChar char="§"/>
            </a:pPr>
            <a:r>
              <a:rPr lang="el-GR" sz="2400" b="1" dirty="0">
                <a:latin typeface="Calibri"/>
                <a:ea typeface="Calibri"/>
                <a:cs typeface="Times New Roman"/>
              </a:rPr>
              <a:t>Κάπνισμα</a:t>
            </a:r>
          </a:p>
          <a:p>
            <a:pPr marL="342900" lvl="0" indent="-342900">
              <a:lnSpc>
                <a:spcPct val="115000"/>
              </a:lnSpc>
              <a:spcAft>
                <a:spcPts val="0"/>
              </a:spcAft>
              <a:buFont typeface="Wingdings" panose="05000000000000000000" pitchFamily="2" charset="2"/>
              <a:buChar char="§"/>
            </a:pPr>
            <a:r>
              <a:rPr lang="el-GR" sz="2400" b="1" dirty="0" err="1" smtClean="0">
                <a:latin typeface="Calibri"/>
                <a:ea typeface="Calibri"/>
                <a:cs typeface="Times New Roman"/>
              </a:rPr>
              <a:t>Δυσλιπιδαιμία</a:t>
            </a:r>
            <a:r>
              <a:rPr lang="el-GR" sz="2400" b="1" dirty="0" smtClean="0">
                <a:latin typeface="Calibri"/>
                <a:ea typeface="Calibri"/>
                <a:cs typeface="Times New Roman"/>
              </a:rPr>
              <a:t> </a:t>
            </a:r>
            <a:r>
              <a:rPr lang="el-GR" sz="2400" b="1" dirty="0" smtClean="0">
                <a:latin typeface="Calibri"/>
                <a:ea typeface="Calibri"/>
                <a:cs typeface="Times New Roman"/>
              </a:rPr>
              <a:t>(   </a:t>
            </a:r>
            <a:r>
              <a:rPr lang="en-US" sz="2400" b="1" dirty="0" smtClean="0">
                <a:latin typeface="Calibri"/>
                <a:ea typeface="Calibri"/>
                <a:cs typeface="Times New Roman"/>
              </a:rPr>
              <a:t>LDL</a:t>
            </a:r>
            <a:r>
              <a:rPr lang="el-GR" sz="2400" b="1" dirty="0" smtClean="0">
                <a:latin typeface="Calibri"/>
                <a:ea typeface="Calibri"/>
                <a:cs typeface="Times New Roman"/>
              </a:rPr>
              <a:t> , </a:t>
            </a:r>
            <a:r>
              <a:rPr lang="el-GR" sz="2400" b="1" dirty="0" err="1">
                <a:latin typeface="Calibri"/>
                <a:ea typeface="Calibri"/>
                <a:cs typeface="Times New Roman"/>
              </a:rPr>
              <a:t>τριγλυκερίδια</a:t>
            </a:r>
            <a:r>
              <a:rPr lang="el-GR" sz="2400" b="1" dirty="0">
                <a:latin typeface="Calibri"/>
                <a:ea typeface="Calibri"/>
                <a:cs typeface="Times New Roman"/>
              </a:rPr>
              <a:t>, </a:t>
            </a:r>
            <a:r>
              <a:rPr lang="el-GR" sz="2400" b="1" dirty="0" smtClean="0">
                <a:latin typeface="Calibri"/>
                <a:ea typeface="Calibri"/>
                <a:cs typeface="Times New Roman"/>
              </a:rPr>
              <a:t>  </a:t>
            </a:r>
            <a:r>
              <a:rPr lang="en-US" sz="2400" b="1" dirty="0" smtClean="0">
                <a:latin typeface="Calibri"/>
                <a:ea typeface="Calibri"/>
                <a:cs typeface="Times New Roman"/>
              </a:rPr>
              <a:t>HDL</a:t>
            </a:r>
            <a:r>
              <a:rPr lang="el-GR" sz="2400" b="1" dirty="0">
                <a:latin typeface="Calibri"/>
                <a:ea typeface="Calibri"/>
                <a:cs typeface="Times New Roman"/>
              </a:rPr>
              <a:t>)</a:t>
            </a:r>
          </a:p>
          <a:p>
            <a:pPr marL="342900" lvl="0" indent="-342900">
              <a:lnSpc>
                <a:spcPct val="115000"/>
              </a:lnSpc>
              <a:spcAft>
                <a:spcPts val="0"/>
              </a:spcAft>
              <a:buFont typeface="Wingdings" panose="05000000000000000000" pitchFamily="2" charset="2"/>
              <a:buChar char="§"/>
            </a:pPr>
            <a:r>
              <a:rPr lang="el-GR" sz="2400" b="1" dirty="0">
                <a:latin typeface="Calibri"/>
                <a:ea typeface="Calibri"/>
                <a:cs typeface="Times New Roman"/>
              </a:rPr>
              <a:t>Σακχαρώδης διαβήτης</a:t>
            </a:r>
          </a:p>
          <a:p>
            <a:pPr marL="342900" lvl="0" indent="-342900">
              <a:lnSpc>
                <a:spcPct val="115000"/>
              </a:lnSpc>
              <a:spcAft>
                <a:spcPts val="1000"/>
              </a:spcAft>
              <a:buFont typeface="Wingdings" panose="05000000000000000000" pitchFamily="2" charset="2"/>
              <a:buChar char="§"/>
            </a:pPr>
            <a:r>
              <a:rPr lang="el-GR" sz="2400" b="1" dirty="0">
                <a:latin typeface="Calibri"/>
                <a:ea typeface="Calibri"/>
                <a:cs typeface="Times New Roman"/>
              </a:rPr>
              <a:t>Φύλλο, ηλικία, οικογενειακό ιστορικό, παχυσαρκία, έλλειψη άσκησης</a:t>
            </a:r>
          </a:p>
          <a:p>
            <a:endParaRPr lang="el-GR" dirty="0"/>
          </a:p>
        </p:txBody>
      </p:sp>
      <p:cxnSp>
        <p:nvCxnSpPr>
          <p:cNvPr id="10" name="9 - Ευθύγραμμο βέλος σύνδεσης"/>
          <p:cNvCxnSpPr/>
          <p:nvPr/>
        </p:nvCxnSpPr>
        <p:spPr>
          <a:xfrm flipV="1">
            <a:off x="2987824" y="3140968"/>
            <a:ext cx="0" cy="216024"/>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10 - Ευθύγραμμο βέλος σύνδεσης"/>
          <p:cNvCxnSpPr/>
          <p:nvPr/>
        </p:nvCxnSpPr>
        <p:spPr>
          <a:xfrm flipH="1">
            <a:off x="5721395" y="3115991"/>
            <a:ext cx="8384" cy="27964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898964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2708920"/>
            <a:ext cx="8435280" cy="2088232"/>
          </a:xfrm>
        </p:spPr>
        <p:txBody>
          <a:bodyPr>
            <a:normAutofit/>
          </a:bodyPr>
          <a:lstStyle/>
          <a:p>
            <a:pPr marL="0" lvl="0" indent="0" algn="just">
              <a:lnSpc>
                <a:spcPct val="115000"/>
              </a:lnSpc>
              <a:spcAft>
                <a:spcPts val="0"/>
              </a:spcAft>
              <a:buNone/>
            </a:pPr>
            <a:r>
              <a:rPr lang="el-GR" sz="2400" b="1" dirty="0">
                <a:latin typeface="Calibri"/>
                <a:ea typeface="Calibri"/>
                <a:cs typeface="Times New Roman"/>
              </a:rPr>
              <a:t>Οι συνδυασμοί των παραγόντων κινδύνου παρουσιάζουν </a:t>
            </a:r>
            <a:r>
              <a:rPr lang="el-GR" sz="2400" b="1" dirty="0" err="1">
                <a:latin typeface="Calibri"/>
                <a:ea typeface="Calibri"/>
                <a:cs typeface="Times New Roman"/>
              </a:rPr>
              <a:t>συνεργιστική</a:t>
            </a:r>
            <a:r>
              <a:rPr lang="el-GR" sz="2400" b="1" dirty="0">
                <a:latin typeface="Calibri"/>
                <a:ea typeface="Calibri"/>
                <a:cs typeface="Times New Roman"/>
              </a:rPr>
              <a:t> επίδραση. Δηλαδή ο συνολικός κίνδυνος αυξάνεται </a:t>
            </a:r>
            <a:r>
              <a:rPr lang="el-GR" sz="2400" b="1" dirty="0" smtClean="0">
                <a:latin typeface="Calibri"/>
                <a:ea typeface="Calibri"/>
                <a:cs typeface="Times New Roman"/>
              </a:rPr>
              <a:t>εκθετικά </a:t>
            </a:r>
            <a:r>
              <a:rPr lang="el-GR" sz="2400" b="1" dirty="0">
                <a:latin typeface="Calibri"/>
                <a:ea typeface="Calibri"/>
                <a:cs typeface="Times New Roman"/>
              </a:rPr>
              <a:t>και επομένως είναι σημαντικά μεγαλύτερος από το άθροισμα των επιμέρους παραγόντων.</a:t>
            </a:r>
            <a:endParaRPr lang="el-GR" sz="2400" dirty="0"/>
          </a:p>
        </p:txBody>
      </p:sp>
    </p:spTree>
    <p:extLst>
      <p:ext uri="{BB962C8B-B14F-4D97-AF65-F5344CB8AC3E}">
        <p14:creationId xmlns:p14="http://schemas.microsoft.com/office/powerpoint/2010/main" xmlns="" val="3058361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2780928"/>
            <a:ext cx="8424936" cy="1800200"/>
          </a:xfrm>
        </p:spPr>
        <p:txBody>
          <a:bodyPr>
            <a:normAutofit/>
          </a:bodyPr>
          <a:lstStyle/>
          <a:p>
            <a:pPr marL="0" lvl="0" indent="0" algn="just">
              <a:lnSpc>
                <a:spcPct val="115000"/>
              </a:lnSpc>
              <a:spcAft>
                <a:spcPts val="0"/>
              </a:spcAft>
              <a:buNone/>
            </a:pPr>
            <a:r>
              <a:rPr lang="el-GR" sz="2400" b="1" dirty="0">
                <a:latin typeface="Calibri"/>
                <a:ea typeface="Calibri"/>
                <a:cs typeface="Times New Roman"/>
              </a:rPr>
              <a:t>Η Σ.Ν. είναι αποτέλεσμα της δράσης  πολλών παραγόντων κινδύνου και είναι υπεύθυνη για το 33</a:t>
            </a:r>
            <a:r>
              <a:rPr lang="el-GR" sz="2400" b="1" dirty="0" smtClean="0">
                <a:latin typeface="Calibri"/>
                <a:ea typeface="Calibri"/>
                <a:cs typeface="Times New Roman"/>
              </a:rPr>
              <a:t>% των </a:t>
            </a:r>
            <a:r>
              <a:rPr lang="el-GR" sz="2400" b="1" dirty="0">
                <a:latin typeface="Calibri"/>
                <a:ea typeface="Calibri"/>
                <a:cs typeface="Times New Roman"/>
              </a:rPr>
              <a:t>θανάτων σε άνδρες και για το 25% στις γυναίκες.</a:t>
            </a:r>
            <a:endParaRPr lang="el-GR" sz="2400" dirty="0"/>
          </a:p>
        </p:txBody>
      </p:sp>
    </p:spTree>
    <p:extLst>
      <p:ext uri="{BB962C8B-B14F-4D97-AF65-F5344CB8AC3E}">
        <p14:creationId xmlns:p14="http://schemas.microsoft.com/office/powerpoint/2010/main" xmlns="" val="32171835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95536" y="2708920"/>
            <a:ext cx="8435280" cy="2016224"/>
          </a:xfrm>
        </p:spPr>
        <p:txBody>
          <a:bodyPr>
            <a:normAutofit/>
          </a:bodyPr>
          <a:lstStyle/>
          <a:p>
            <a:pPr marL="0" lvl="0" indent="0" algn="just">
              <a:lnSpc>
                <a:spcPct val="115000"/>
              </a:lnSpc>
              <a:spcAft>
                <a:spcPts val="0"/>
              </a:spcAft>
              <a:buNone/>
            </a:pPr>
            <a:r>
              <a:rPr lang="el-GR" sz="2400" b="1" dirty="0">
                <a:latin typeface="Calibri"/>
                <a:ea typeface="Calibri"/>
                <a:cs typeface="Times New Roman"/>
              </a:rPr>
              <a:t>Χαρακτηριστικά αναφέρεται ότι για κάθε 1mg </a:t>
            </a:r>
            <a:r>
              <a:rPr lang="el-GR" sz="2400" b="1" dirty="0" smtClean="0">
                <a:latin typeface="Calibri"/>
                <a:ea typeface="Calibri"/>
                <a:cs typeface="Times New Roman"/>
              </a:rPr>
              <a:t>  HDL </a:t>
            </a:r>
            <a:r>
              <a:rPr lang="el-GR" sz="2400" b="1" dirty="0">
                <a:latin typeface="Calibri"/>
                <a:ea typeface="Calibri"/>
                <a:cs typeface="Times New Roman"/>
              </a:rPr>
              <a:t>μειώνεται η θνησιμότητα κατά 3% στους άνδρες και 2% στις γυναίκες ενώ για κάθε μείωση 1% της </a:t>
            </a:r>
            <a:r>
              <a:rPr lang="el-GR" sz="2400" b="1" dirty="0" err="1">
                <a:latin typeface="Calibri"/>
                <a:ea typeface="Calibri"/>
                <a:cs typeface="Times New Roman"/>
              </a:rPr>
              <a:t>ολ</a:t>
            </a:r>
            <a:r>
              <a:rPr lang="el-GR" sz="2400" b="1" dirty="0">
                <a:latin typeface="Calibri"/>
                <a:ea typeface="Calibri"/>
                <a:cs typeface="Times New Roman"/>
              </a:rPr>
              <a:t>. χοληστερόλης  υπάρχει μείωση του κινδύνου Σ.Ν. 1,5% -3%. </a:t>
            </a:r>
            <a:endParaRPr lang="el-GR" sz="2400" b="1" dirty="0">
              <a:effectLst/>
              <a:latin typeface="Calibri"/>
              <a:ea typeface="Calibri"/>
              <a:cs typeface="Times New Roman"/>
            </a:endParaRPr>
          </a:p>
        </p:txBody>
      </p:sp>
      <p:cxnSp>
        <p:nvCxnSpPr>
          <p:cNvPr id="4" name="3 - Ευθύγραμμο βέλος σύνδεσης"/>
          <p:cNvCxnSpPr/>
          <p:nvPr/>
        </p:nvCxnSpPr>
        <p:spPr>
          <a:xfrm flipV="1">
            <a:off x="6516216" y="2852936"/>
            <a:ext cx="0" cy="216024"/>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9686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274638"/>
            <a:ext cx="8640960" cy="1143000"/>
          </a:xfrm>
        </p:spPr>
        <p:txBody>
          <a:bodyPr>
            <a:normAutofit/>
          </a:bodyPr>
          <a:lstStyle/>
          <a:p>
            <a:r>
              <a:rPr lang="el-GR" sz="3200" dirty="0" smtClean="0">
                <a:solidFill>
                  <a:srgbClr val="C00000"/>
                </a:solidFill>
                <a:effectLst/>
              </a:rPr>
              <a:t>ΑΡΤΗΡΙΑΚΗ ΥΠΕΡΤΑΣΗ</a:t>
            </a:r>
            <a:endParaRPr lang="el-GR" sz="3200" dirty="0">
              <a:solidFill>
                <a:srgbClr val="C00000"/>
              </a:solidFill>
              <a:effectLst/>
            </a:endParaRPr>
          </a:p>
        </p:txBody>
      </p:sp>
      <p:sp>
        <p:nvSpPr>
          <p:cNvPr id="3" name="Θέση περιεχομένου 2"/>
          <p:cNvSpPr>
            <a:spLocks noGrp="1"/>
          </p:cNvSpPr>
          <p:nvPr>
            <p:ph idx="1"/>
          </p:nvPr>
        </p:nvSpPr>
        <p:spPr>
          <a:xfrm>
            <a:off x="323528" y="1988840"/>
            <a:ext cx="8568952" cy="4869160"/>
          </a:xfrm>
        </p:spPr>
        <p:txBody>
          <a:bodyPr>
            <a:noAutofit/>
          </a:bodyPr>
          <a:lstStyle/>
          <a:p>
            <a:pPr marL="342900" lvl="0" indent="-342900">
              <a:lnSpc>
                <a:spcPct val="115000"/>
              </a:lnSpc>
              <a:spcAft>
                <a:spcPts val="0"/>
              </a:spcAft>
              <a:buFont typeface="Symbol"/>
              <a:buChar char=""/>
            </a:pPr>
            <a:r>
              <a:rPr lang="el-GR" sz="2400" b="1" dirty="0">
                <a:latin typeface="Calibri"/>
                <a:ea typeface="Calibri"/>
                <a:cs typeface="Times New Roman"/>
              </a:rPr>
              <a:t>Απώλεια βάρους σε </a:t>
            </a:r>
            <a:r>
              <a:rPr lang="el-GR" sz="2400" b="1" dirty="0" smtClean="0">
                <a:latin typeface="Calibri"/>
                <a:ea typeface="Calibri"/>
                <a:cs typeface="Times New Roman"/>
              </a:rPr>
              <a:t>υπέρβαρους.</a:t>
            </a:r>
            <a:endParaRPr lang="el-GR" sz="2400" b="1" dirty="0">
              <a:latin typeface="Calibri"/>
              <a:ea typeface="Calibri"/>
              <a:cs typeface="Times New Roman"/>
            </a:endParaRPr>
          </a:p>
          <a:p>
            <a:pPr marL="342900" lvl="0" indent="-342900">
              <a:lnSpc>
                <a:spcPct val="115000"/>
              </a:lnSpc>
              <a:spcAft>
                <a:spcPts val="0"/>
              </a:spcAft>
              <a:buFont typeface="Symbol"/>
              <a:buChar char=""/>
            </a:pPr>
            <a:r>
              <a:rPr lang="el-GR" sz="2400" b="1" dirty="0" smtClean="0">
                <a:latin typeface="Calibri"/>
                <a:ea typeface="Calibri"/>
                <a:cs typeface="Times New Roman"/>
              </a:rPr>
              <a:t>Περιορισμένη </a:t>
            </a:r>
            <a:r>
              <a:rPr lang="el-GR" sz="2400" b="1" dirty="0">
                <a:latin typeface="Calibri"/>
                <a:ea typeface="Calibri"/>
                <a:cs typeface="Times New Roman"/>
              </a:rPr>
              <a:t>λήψη αλατιού (έως 2,4 </a:t>
            </a:r>
            <a:r>
              <a:rPr lang="en-US" sz="2400" b="1" dirty="0">
                <a:latin typeface="Calibri"/>
                <a:ea typeface="Calibri"/>
                <a:cs typeface="Times New Roman"/>
              </a:rPr>
              <a:t>Na </a:t>
            </a:r>
            <a:r>
              <a:rPr lang="el-GR" sz="2400" b="1" dirty="0">
                <a:latin typeface="Calibri"/>
                <a:ea typeface="Calibri"/>
                <a:cs typeface="Times New Roman"/>
              </a:rPr>
              <a:t>ή 6</a:t>
            </a:r>
            <a:r>
              <a:rPr lang="en-US" sz="2400" b="1" dirty="0">
                <a:latin typeface="Calibri"/>
                <a:ea typeface="Calibri"/>
                <a:cs typeface="Times New Roman"/>
              </a:rPr>
              <a:t>gr </a:t>
            </a:r>
            <a:r>
              <a:rPr lang="en-US" sz="2400" b="1" dirty="0" err="1">
                <a:latin typeface="Calibri"/>
                <a:ea typeface="Calibri"/>
                <a:cs typeface="Times New Roman"/>
              </a:rPr>
              <a:t>NaCl</a:t>
            </a:r>
            <a:r>
              <a:rPr lang="el-GR" sz="2400" b="1" dirty="0" smtClean="0">
                <a:latin typeface="Calibri"/>
                <a:ea typeface="Calibri"/>
                <a:cs typeface="Times New Roman"/>
              </a:rPr>
              <a:t>).</a:t>
            </a:r>
            <a:endParaRPr lang="el-GR" sz="2400" b="1" dirty="0">
              <a:latin typeface="Calibri"/>
              <a:ea typeface="Calibri"/>
              <a:cs typeface="Times New Roman"/>
            </a:endParaRPr>
          </a:p>
          <a:p>
            <a:pPr marL="342900" lvl="0" indent="-342900">
              <a:lnSpc>
                <a:spcPct val="115000"/>
              </a:lnSpc>
              <a:spcAft>
                <a:spcPts val="0"/>
              </a:spcAft>
              <a:buFont typeface="Symbol"/>
              <a:buChar char=""/>
            </a:pPr>
            <a:r>
              <a:rPr lang="el-GR" sz="2400" b="1" dirty="0">
                <a:latin typeface="Calibri"/>
                <a:ea typeface="Calibri"/>
                <a:cs typeface="Times New Roman"/>
              </a:rPr>
              <a:t>Επαρκής λήψη καλίου με τις τροφές όπως φρούτα (μπανάνα, πορτοκάλι), ντομάτα, </a:t>
            </a:r>
            <a:r>
              <a:rPr lang="el-GR" sz="2400" b="1" dirty="0" smtClean="0">
                <a:latin typeface="Calibri"/>
                <a:ea typeface="Calibri"/>
                <a:cs typeface="Times New Roman"/>
              </a:rPr>
              <a:t>πατάτα.</a:t>
            </a:r>
            <a:endParaRPr lang="el-GR" sz="2400" b="1" dirty="0">
              <a:latin typeface="Calibri"/>
              <a:ea typeface="Calibri"/>
              <a:cs typeface="Times New Roman"/>
            </a:endParaRPr>
          </a:p>
          <a:p>
            <a:pPr marL="342900" lvl="0" indent="-342900">
              <a:lnSpc>
                <a:spcPct val="115000"/>
              </a:lnSpc>
              <a:spcAft>
                <a:spcPts val="0"/>
              </a:spcAft>
              <a:buFont typeface="Symbol"/>
              <a:buChar char=""/>
            </a:pPr>
            <a:r>
              <a:rPr lang="el-GR" sz="2400" b="1" dirty="0">
                <a:latin typeface="Calibri"/>
                <a:ea typeface="Calibri"/>
                <a:cs typeface="Times New Roman"/>
              </a:rPr>
              <a:t>Επαρκής λήψη ασβεστίου (γαλακτοκομικά) και </a:t>
            </a:r>
            <a:r>
              <a:rPr lang="el-GR" sz="2400" b="1" dirty="0" smtClean="0">
                <a:latin typeface="Calibri"/>
                <a:ea typeface="Calibri"/>
                <a:cs typeface="Times New Roman"/>
              </a:rPr>
              <a:t>μαγνησίου.</a:t>
            </a:r>
            <a:endParaRPr lang="el-GR" sz="2400" b="1" dirty="0">
              <a:latin typeface="Calibri"/>
              <a:ea typeface="Calibri"/>
              <a:cs typeface="Times New Roman"/>
            </a:endParaRPr>
          </a:p>
          <a:p>
            <a:pPr marL="342900" lvl="0" indent="-342900">
              <a:lnSpc>
                <a:spcPct val="115000"/>
              </a:lnSpc>
              <a:spcAft>
                <a:spcPts val="1000"/>
              </a:spcAft>
              <a:buFont typeface="Symbol"/>
              <a:buChar char=""/>
            </a:pPr>
            <a:r>
              <a:rPr lang="el-GR" sz="2400" b="1" dirty="0" smtClean="0">
                <a:latin typeface="Calibri"/>
                <a:ea typeface="Calibri"/>
                <a:cs typeface="Times New Roman"/>
              </a:rPr>
              <a:t>Περιορισμένη </a:t>
            </a:r>
            <a:r>
              <a:rPr lang="el-GR" sz="2400" b="1" dirty="0">
                <a:latin typeface="Calibri"/>
                <a:ea typeface="Calibri"/>
                <a:cs typeface="Times New Roman"/>
              </a:rPr>
              <a:t>κατανάλωση </a:t>
            </a:r>
            <a:r>
              <a:rPr lang="el-GR" sz="2400" b="1" dirty="0" smtClean="0">
                <a:latin typeface="Calibri"/>
                <a:ea typeface="Calibri"/>
                <a:cs typeface="Times New Roman"/>
              </a:rPr>
              <a:t>οινοπνεύματος.</a:t>
            </a:r>
            <a:endParaRPr lang="el-GR" sz="2400" b="1" dirty="0">
              <a:effectLst/>
              <a:latin typeface="Calibri"/>
              <a:ea typeface="Calibri"/>
              <a:cs typeface="Times New Roman"/>
            </a:endParaRPr>
          </a:p>
        </p:txBody>
      </p:sp>
    </p:spTree>
    <p:extLst>
      <p:ext uri="{BB962C8B-B14F-4D97-AF65-F5344CB8AC3E}">
        <p14:creationId xmlns:p14="http://schemas.microsoft.com/office/powerpoint/2010/main" xmlns="" val="3664479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260648"/>
            <a:ext cx="8640960" cy="1156990"/>
          </a:xfrm>
        </p:spPr>
        <p:txBody>
          <a:bodyPr>
            <a:normAutofit/>
          </a:bodyPr>
          <a:lstStyle/>
          <a:p>
            <a:pPr>
              <a:lnSpc>
                <a:spcPct val="115000"/>
              </a:lnSpc>
              <a:spcAft>
                <a:spcPts val="1000"/>
              </a:spcAft>
            </a:pPr>
            <a:r>
              <a:rPr lang="el-GR" sz="3200" dirty="0" smtClean="0">
                <a:solidFill>
                  <a:srgbClr val="C00000"/>
                </a:solidFill>
                <a:effectLst/>
              </a:rPr>
              <a:t>ΥΠΕΡΛΙΠΙΔΑΙΜΙΑ</a:t>
            </a:r>
            <a:endParaRPr lang="el-GR" sz="3200" dirty="0">
              <a:solidFill>
                <a:srgbClr val="C00000"/>
              </a:solidFill>
              <a:effectLst/>
            </a:endParaRPr>
          </a:p>
        </p:txBody>
      </p:sp>
      <p:sp>
        <p:nvSpPr>
          <p:cNvPr id="3" name="Θέση περιεχομένου 2"/>
          <p:cNvSpPr>
            <a:spLocks noGrp="1"/>
          </p:cNvSpPr>
          <p:nvPr>
            <p:ph idx="1"/>
          </p:nvPr>
        </p:nvSpPr>
        <p:spPr>
          <a:xfrm>
            <a:off x="395536" y="1484784"/>
            <a:ext cx="8435280" cy="4752528"/>
          </a:xfrm>
        </p:spPr>
        <p:txBody>
          <a:bodyPr>
            <a:noAutofit/>
          </a:bodyPr>
          <a:lstStyle/>
          <a:p>
            <a:pPr marL="0" indent="0">
              <a:lnSpc>
                <a:spcPct val="115000"/>
              </a:lnSpc>
              <a:buFont typeface="Wingdings" pitchFamily="2" charset="2"/>
              <a:buChar char="q"/>
            </a:pPr>
            <a:r>
              <a:rPr lang="el-GR" sz="2400" b="1" dirty="0">
                <a:latin typeface="Calibri"/>
                <a:ea typeface="Calibri"/>
                <a:cs typeface="Times New Roman"/>
              </a:rPr>
              <a:t>	Απώλεια Σ.Β.</a:t>
            </a:r>
          </a:p>
          <a:p>
            <a:pPr marL="0" indent="0">
              <a:lnSpc>
                <a:spcPct val="115000"/>
              </a:lnSpc>
              <a:buFont typeface="Wingdings" pitchFamily="2" charset="2"/>
              <a:buChar char="q"/>
            </a:pPr>
            <a:r>
              <a:rPr lang="el-GR" sz="2400" b="1" dirty="0" smtClean="0">
                <a:latin typeface="Calibri"/>
                <a:ea typeface="Calibri"/>
                <a:cs typeface="Times New Roman"/>
              </a:rPr>
              <a:t> </a:t>
            </a:r>
            <a:r>
              <a:rPr lang="el-GR" sz="2400" b="1" dirty="0">
                <a:latin typeface="Calibri"/>
                <a:ea typeface="Calibri"/>
                <a:cs typeface="Times New Roman"/>
              </a:rPr>
              <a:t>	Ακολουθώντας κατάλληλη </a:t>
            </a:r>
            <a:r>
              <a:rPr lang="el-GR" sz="2400" b="1" dirty="0" err="1">
                <a:latin typeface="Calibri"/>
                <a:ea typeface="Calibri"/>
                <a:cs typeface="Times New Roman"/>
              </a:rPr>
              <a:t>υπολιπιδαιμική</a:t>
            </a:r>
            <a:r>
              <a:rPr lang="el-GR" sz="2400" b="1" dirty="0">
                <a:latin typeface="Calibri"/>
                <a:ea typeface="Calibri"/>
                <a:cs typeface="Times New Roman"/>
              </a:rPr>
              <a:t> δίαιτα μπορούμε να επιτύχουμε μείωση της </a:t>
            </a:r>
            <a:r>
              <a:rPr lang="el-GR" sz="2400" b="1" dirty="0" err="1">
                <a:latin typeface="Calibri"/>
                <a:ea typeface="Calibri"/>
                <a:cs typeface="Times New Roman"/>
              </a:rPr>
              <a:t>ολ</a:t>
            </a:r>
            <a:r>
              <a:rPr lang="el-GR" sz="2400" b="1" dirty="0">
                <a:latin typeface="Calibri"/>
                <a:ea typeface="Calibri"/>
                <a:cs typeface="Times New Roman"/>
              </a:rPr>
              <a:t>. χοληστερόλης  έως 20% - 30</a:t>
            </a:r>
            <a:r>
              <a:rPr lang="el-GR" sz="2400" b="1" dirty="0" smtClean="0">
                <a:latin typeface="Calibri"/>
                <a:ea typeface="Calibri"/>
                <a:cs typeface="Times New Roman"/>
              </a:rPr>
              <a:t>%</a:t>
            </a:r>
          </a:p>
          <a:p>
            <a:pPr marL="0" indent="0" algn="just">
              <a:lnSpc>
                <a:spcPct val="115000"/>
              </a:lnSpc>
              <a:buNone/>
            </a:pPr>
            <a:r>
              <a:rPr lang="el-GR" sz="2400" b="1" u="sng" dirty="0" smtClean="0">
                <a:latin typeface="Calibri"/>
                <a:ea typeface="Calibri"/>
                <a:cs typeface="Times New Roman"/>
              </a:rPr>
              <a:t>Προτιμάμε</a:t>
            </a:r>
            <a:r>
              <a:rPr lang="el-GR" sz="2400" b="1" dirty="0">
                <a:latin typeface="Calibri"/>
                <a:ea typeface="Calibri"/>
                <a:cs typeface="Times New Roman"/>
              </a:rPr>
              <a:t>:  Ψάρια (ΟΧΙ τηγανιτά), κοτόπουλο (χωρίς το δέρμα), άπαχα μέρη μοσχαρίσιου ή</a:t>
            </a:r>
            <a:r>
              <a:rPr lang="el-GR" sz="2400" b="1" dirty="0" smtClean="0">
                <a:latin typeface="Calibri"/>
                <a:ea typeface="Calibri"/>
                <a:cs typeface="Times New Roman"/>
              </a:rPr>
              <a:t> </a:t>
            </a:r>
            <a:r>
              <a:rPr lang="el-GR" sz="2400" b="1" dirty="0">
                <a:latin typeface="Calibri"/>
                <a:ea typeface="Calibri"/>
                <a:cs typeface="Times New Roman"/>
              </a:rPr>
              <a:t>χοιρινού κρέατος, γαλακτοκομικά με χαμηλή περιεκτικότητα σε  λιπαρά (&lt;3%), ασπράδι αυγού, </a:t>
            </a:r>
            <a:r>
              <a:rPr lang="el-GR" sz="2400" b="1" dirty="0" smtClean="0">
                <a:latin typeface="Calibri"/>
                <a:ea typeface="Calibri"/>
                <a:cs typeface="Times New Roman"/>
              </a:rPr>
              <a:t>φρούτα, </a:t>
            </a:r>
            <a:r>
              <a:rPr lang="el-GR" sz="2400" b="1" dirty="0">
                <a:latin typeface="Calibri"/>
                <a:ea typeface="Calibri"/>
                <a:cs typeface="Times New Roman"/>
              </a:rPr>
              <a:t>λαχανικά, πατάτες βραστές, μη αποφλοιωμένα δημητριακά και ρύζι, όσπρια, ελαιόλαδο, πασατέμπο και ηλιόσπορο (ανάλατα), κάστανα.</a:t>
            </a:r>
          </a:p>
          <a:p>
            <a:pPr marL="0" lvl="0" indent="0">
              <a:lnSpc>
                <a:spcPct val="115000"/>
              </a:lnSpc>
              <a:spcAft>
                <a:spcPts val="0"/>
              </a:spcAft>
              <a:buNone/>
            </a:pPr>
            <a:endParaRPr lang="el-GR" sz="2400" b="1" dirty="0">
              <a:solidFill>
                <a:schemeClr val="bg1"/>
              </a:solidFill>
              <a:effectLst/>
              <a:latin typeface="Calibri"/>
              <a:ea typeface="Calibri"/>
              <a:cs typeface="Times New Roman"/>
            </a:endParaRPr>
          </a:p>
        </p:txBody>
      </p:sp>
    </p:spTree>
    <p:extLst>
      <p:ext uri="{BB962C8B-B14F-4D97-AF65-F5344CB8AC3E}">
        <p14:creationId xmlns:p14="http://schemas.microsoft.com/office/powerpoint/2010/main" xmlns="" val="3514887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2060848"/>
            <a:ext cx="8435280" cy="4320480"/>
          </a:xfrm>
        </p:spPr>
        <p:txBody>
          <a:bodyPr>
            <a:noAutofit/>
          </a:bodyPr>
          <a:lstStyle/>
          <a:p>
            <a:pPr marL="0" lvl="0" indent="0">
              <a:lnSpc>
                <a:spcPct val="115000"/>
              </a:lnSpc>
              <a:spcAft>
                <a:spcPts val="0"/>
              </a:spcAft>
              <a:buNone/>
            </a:pPr>
            <a:r>
              <a:rPr lang="el-GR" sz="2400" b="1" u="sng" dirty="0">
                <a:latin typeface="Calibri"/>
                <a:ea typeface="Calibri"/>
                <a:cs typeface="Times New Roman"/>
              </a:rPr>
              <a:t>Αποφεύγουμε</a:t>
            </a:r>
            <a:r>
              <a:rPr lang="el-GR" sz="2400" b="1" dirty="0">
                <a:latin typeface="Calibri"/>
                <a:ea typeface="Calibri"/>
                <a:cs typeface="Times New Roman"/>
              </a:rPr>
              <a:t>: Παχιά μέρη χοιρινού, αρνί, αλλαντικά, κατσίκι, πάπια, ψάρια τηγανισμένα, γάλα πλήρες, κρέμα γάλακτος, γιαούρτι πλήρες, όλα τα τυριά σε μορφή κρέμας, όλα τα φυσικά τυριά, κρόκο αυγού, πατάτες τηγανιτές, κέικ εμπορίου, συσκευασμένα αρτοσκευάσματα, σοκολάτα, οινοπνευματώδη, αεριούχα ποτά, βούτυρο, κορεσμένα λίπη και έλαια (π.χ. μαργαρίνη, χοιρινό λίπος)</a:t>
            </a:r>
            <a:endParaRPr lang="el-GR" sz="2400" b="1" dirty="0">
              <a:effectLst/>
              <a:latin typeface="Calibri"/>
              <a:ea typeface="Calibri"/>
              <a:cs typeface="Times New Roman"/>
            </a:endParaRPr>
          </a:p>
        </p:txBody>
      </p:sp>
    </p:spTree>
    <p:extLst>
      <p:ext uri="{BB962C8B-B14F-4D97-AF65-F5344CB8AC3E}">
        <p14:creationId xmlns:p14="http://schemas.microsoft.com/office/powerpoint/2010/main" xmlns="" val="37819222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548680"/>
            <a:ext cx="8640960" cy="1080120"/>
          </a:xfrm>
        </p:spPr>
        <p:txBody>
          <a:bodyPr>
            <a:normAutofit/>
          </a:bodyPr>
          <a:lstStyle/>
          <a:p>
            <a:pPr>
              <a:lnSpc>
                <a:spcPct val="115000"/>
              </a:lnSpc>
              <a:spcAft>
                <a:spcPts val="1000"/>
              </a:spcAft>
            </a:pPr>
            <a:r>
              <a:rPr lang="el-GR" sz="2800" dirty="0" smtClean="0">
                <a:solidFill>
                  <a:srgbClr val="C00000"/>
                </a:solidFill>
                <a:effectLst/>
              </a:rPr>
              <a:t>ΣΑΚΧΑΡΩΔΗΣ </a:t>
            </a:r>
            <a:r>
              <a:rPr lang="el-GR" sz="2800" dirty="0">
                <a:solidFill>
                  <a:srgbClr val="C00000"/>
                </a:solidFill>
                <a:effectLst/>
              </a:rPr>
              <a:t>ΔΙΑΒΗΤΗΣ</a:t>
            </a:r>
            <a:r>
              <a:rPr lang="el-GR" sz="2800" dirty="0">
                <a:effectLst/>
              </a:rPr>
              <a:t/>
            </a:r>
            <a:br>
              <a:rPr lang="el-GR" sz="2800" dirty="0">
                <a:effectLst/>
              </a:rPr>
            </a:br>
            <a:endParaRPr lang="el-GR" sz="2800" dirty="0">
              <a:solidFill>
                <a:srgbClr val="C00000"/>
              </a:solidFill>
              <a:effectLst/>
            </a:endParaRPr>
          </a:p>
        </p:txBody>
      </p:sp>
      <p:sp>
        <p:nvSpPr>
          <p:cNvPr id="3" name="Θέση περιεχομένου 2"/>
          <p:cNvSpPr>
            <a:spLocks noGrp="1"/>
          </p:cNvSpPr>
          <p:nvPr>
            <p:ph idx="1"/>
          </p:nvPr>
        </p:nvSpPr>
        <p:spPr>
          <a:xfrm>
            <a:off x="457200" y="2420888"/>
            <a:ext cx="8435280" cy="4032448"/>
          </a:xfrm>
        </p:spPr>
        <p:txBody>
          <a:bodyPr>
            <a:noAutofit/>
          </a:bodyPr>
          <a:lstStyle/>
          <a:p>
            <a:pPr marL="342900" lvl="0" indent="-342900">
              <a:lnSpc>
                <a:spcPct val="115000"/>
              </a:lnSpc>
              <a:spcAft>
                <a:spcPts val="0"/>
              </a:spcAft>
              <a:buFont typeface="Symbol"/>
              <a:buChar char=""/>
            </a:pPr>
            <a:r>
              <a:rPr lang="el-GR" sz="2400" b="1" dirty="0">
                <a:latin typeface="Calibri"/>
                <a:ea typeface="Calibri"/>
                <a:cs typeface="Times New Roman"/>
              </a:rPr>
              <a:t>Κεφαλαιώδους σημασίας είναι η απώλεια βάρους για τους υπέρβαρους  και η διατήρηση του Σ.Β. όσο το δυνατό εγγύτερο προς το ιδανικό</a:t>
            </a:r>
          </a:p>
          <a:p>
            <a:pPr marL="342900" lvl="0" indent="-342900">
              <a:lnSpc>
                <a:spcPct val="115000"/>
              </a:lnSpc>
              <a:spcAft>
                <a:spcPts val="1000"/>
              </a:spcAft>
              <a:buFont typeface="Symbol"/>
              <a:buChar char=""/>
            </a:pPr>
            <a:r>
              <a:rPr lang="el-GR" sz="2400" b="1" dirty="0">
                <a:latin typeface="Calibri"/>
                <a:ea typeface="Calibri"/>
                <a:cs typeface="Times New Roman"/>
              </a:rPr>
              <a:t>Η παχυσαρκία οδηγεί σε </a:t>
            </a:r>
            <a:r>
              <a:rPr lang="el-GR" sz="2400" b="1" dirty="0" err="1">
                <a:latin typeface="Calibri"/>
                <a:ea typeface="Calibri"/>
                <a:cs typeface="Times New Roman"/>
              </a:rPr>
              <a:t>υπερινσουλιναιμία</a:t>
            </a:r>
            <a:r>
              <a:rPr lang="el-GR" sz="2400" b="1" dirty="0">
                <a:latin typeface="Calibri"/>
                <a:ea typeface="Calibri"/>
                <a:cs typeface="Times New Roman"/>
              </a:rPr>
              <a:t> και αντίσταση στην ινσουλίνη με τελική κατάληξη την εμφάνιση Σ.Δ.</a:t>
            </a:r>
            <a:endParaRPr lang="el-GR" sz="2400" b="1" dirty="0">
              <a:effectLst/>
              <a:latin typeface="Calibri"/>
              <a:ea typeface="Calibri"/>
              <a:cs typeface="Times New Roman"/>
            </a:endParaRPr>
          </a:p>
        </p:txBody>
      </p:sp>
    </p:spTree>
    <p:extLst>
      <p:ext uri="{BB962C8B-B14F-4D97-AF65-F5344CB8AC3E}">
        <p14:creationId xmlns:p14="http://schemas.microsoft.com/office/powerpoint/2010/main" xmlns="" val="557273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548680"/>
            <a:ext cx="8640960" cy="1008112"/>
          </a:xfrm>
        </p:spPr>
        <p:txBody>
          <a:bodyPr>
            <a:noAutofit/>
          </a:bodyPr>
          <a:lstStyle/>
          <a:p>
            <a:pPr>
              <a:lnSpc>
                <a:spcPct val="115000"/>
              </a:lnSpc>
              <a:spcAft>
                <a:spcPts val="1000"/>
              </a:spcAft>
            </a:pPr>
            <a:r>
              <a:rPr lang="el-GR" sz="2800" dirty="0">
                <a:solidFill>
                  <a:srgbClr val="C00000"/>
                </a:solidFill>
                <a:effectLst/>
              </a:rPr>
              <a:t>Η ΔΙΑΙΤΑ ΠΡΕΠΕΙ ΝΑ ΠΕΡΙΛΑΜΒΑΝΕΙ:</a:t>
            </a:r>
            <a:r>
              <a:rPr lang="el-GR" sz="2800" dirty="0">
                <a:effectLst/>
              </a:rPr>
              <a:t/>
            </a:r>
            <a:br>
              <a:rPr lang="el-GR" sz="2800" dirty="0">
                <a:effectLst/>
              </a:rPr>
            </a:br>
            <a:endParaRPr lang="el-GR" sz="2800" dirty="0">
              <a:solidFill>
                <a:srgbClr val="C00000"/>
              </a:solidFill>
              <a:effectLst/>
            </a:endParaRPr>
          </a:p>
        </p:txBody>
      </p:sp>
      <p:sp>
        <p:nvSpPr>
          <p:cNvPr id="3" name="Θέση περιεχομένου 2"/>
          <p:cNvSpPr>
            <a:spLocks noGrp="1"/>
          </p:cNvSpPr>
          <p:nvPr>
            <p:ph idx="1"/>
          </p:nvPr>
        </p:nvSpPr>
        <p:spPr>
          <a:xfrm>
            <a:off x="323528" y="1628800"/>
            <a:ext cx="8435280" cy="4392488"/>
          </a:xfrm>
        </p:spPr>
        <p:txBody>
          <a:bodyPr>
            <a:noAutofit/>
          </a:bodyPr>
          <a:lstStyle/>
          <a:p>
            <a:pPr marL="342900" lvl="0" indent="-342900">
              <a:lnSpc>
                <a:spcPct val="115000"/>
              </a:lnSpc>
              <a:spcAft>
                <a:spcPts val="0"/>
              </a:spcAft>
              <a:buFont typeface="Symbol"/>
              <a:buChar char=""/>
            </a:pPr>
            <a:r>
              <a:rPr lang="el-GR" sz="2400" b="1" dirty="0">
                <a:latin typeface="Calibri"/>
                <a:ea typeface="Calibri"/>
                <a:cs typeface="Times New Roman"/>
              </a:rPr>
              <a:t>Σχετικά υψηλή αναλογία μη </a:t>
            </a:r>
            <a:r>
              <a:rPr lang="el-GR" sz="2400" b="1" dirty="0" err="1" smtClean="0">
                <a:latin typeface="Calibri"/>
                <a:ea typeface="Calibri"/>
                <a:cs typeface="Times New Roman"/>
              </a:rPr>
              <a:t>ευαπορρόφητων</a:t>
            </a:r>
            <a:r>
              <a:rPr lang="el-GR" sz="2400" b="1" dirty="0" smtClean="0">
                <a:latin typeface="Calibri"/>
                <a:ea typeface="Calibri"/>
                <a:cs typeface="Times New Roman"/>
              </a:rPr>
              <a:t> </a:t>
            </a:r>
            <a:r>
              <a:rPr lang="el-GR" sz="2400" b="1" dirty="0">
                <a:latin typeface="Calibri"/>
                <a:ea typeface="Calibri"/>
                <a:cs typeface="Times New Roman"/>
              </a:rPr>
              <a:t>υδατανθράκων (όσπρια, φρούτα, δημητριακά).</a:t>
            </a:r>
          </a:p>
          <a:p>
            <a:pPr marL="342900" lvl="0" indent="-342900">
              <a:lnSpc>
                <a:spcPct val="115000"/>
              </a:lnSpc>
              <a:spcAft>
                <a:spcPts val="0"/>
              </a:spcAft>
              <a:buFont typeface="Symbol"/>
              <a:buChar char=""/>
            </a:pPr>
            <a:r>
              <a:rPr lang="el-GR" sz="2400" b="1" dirty="0">
                <a:latin typeface="Calibri"/>
                <a:ea typeface="Calibri"/>
                <a:cs typeface="Times New Roman"/>
              </a:rPr>
              <a:t>Περιορισμένη πρόσληψη λιπαρών οξέων, ιδίως κορεσμένων (ζωικά). Αυξημένη κατανάλωση </a:t>
            </a:r>
            <a:r>
              <a:rPr lang="el-GR" sz="2400" b="1" dirty="0" err="1">
                <a:latin typeface="Calibri"/>
                <a:ea typeface="Calibri"/>
                <a:cs typeface="Times New Roman"/>
              </a:rPr>
              <a:t>μονοακόρεστων</a:t>
            </a:r>
            <a:r>
              <a:rPr lang="el-GR" sz="2400" b="1" dirty="0">
                <a:latin typeface="Calibri"/>
                <a:ea typeface="Calibri"/>
                <a:cs typeface="Times New Roman"/>
              </a:rPr>
              <a:t> λιπαρών και κυρίως ελαιόλαδου.</a:t>
            </a:r>
          </a:p>
          <a:p>
            <a:pPr marL="342900" lvl="0" indent="-342900">
              <a:lnSpc>
                <a:spcPct val="115000"/>
              </a:lnSpc>
              <a:spcAft>
                <a:spcPts val="0"/>
              </a:spcAft>
              <a:buFont typeface="Symbol"/>
              <a:buChar char=""/>
            </a:pPr>
            <a:r>
              <a:rPr lang="el-GR" sz="2400" b="1" dirty="0">
                <a:latin typeface="Calibri"/>
                <a:ea typeface="Calibri"/>
                <a:cs typeface="Times New Roman"/>
              </a:rPr>
              <a:t>Αρκετές φυσικές ίνες (όσπρια, φρούτα, </a:t>
            </a:r>
            <a:r>
              <a:rPr lang="el-GR" sz="2400" b="1" dirty="0" smtClean="0">
                <a:latin typeface="Calibri"/>
                <a:ea typeface="Calibri"/>
                <a:cs typeface="Times New Roman"/>
              </a:rPr>
              <a:t>λαχανικά, </a:t>
            </a:r>
            <a:r>
              <a:rPr lang="el-GR" sz="2400" b="1" dirty="0">
                <a:latin typeface="Calibri"/>
                <a:ea typeface="Calibri"/>
                <a:cs typeface="Times New Roman"/>
              </a:rPr>
              <a:t>δημητριακά).</a:t>
            </a:r>
          </a:p>
          <a:p>
            <a:pPr marL="342900" lvl="0" indent="-342900">
              <a:lnSpc>
                <a:spcPct val="115000"/>
              </a:lnSpc>
              <a:spcAft>
                <a:spcPts val="0"/>
              </a:spcAft>
              <a:buFont typeface="Symbol"/>
              <a:buChar char=""/>
            </a:pPr>
            <a:r>
              <a:rPr lang="el-GR" sz="2400" b="1" dirty="0">
                <a:latin typeface="Calibri"/>
                <a:ea typeface="Calibri"/>
                <a:cs typeface="Times New Roman"/>
              </a:rPr>
              <a:t>Χαμηλή σε αλάτι.</a:t>
            </a:r>
          </a:p>
          <a:p>
            <a:pPr marL="342900" lvl="0" indent="-342900">
              <a:lnSpc>
                <a:spcPct val="115000"/>
              </a:lnSpc>
              <a:spcAft>
                <a:spcPts val="1000"/>
              </a:spcAft>
              <a:buFont typeface="Symbol"/>
              <a:buChar char=""/>
            </a:pPr>
            <a:r>
              <a:rPr lang="el-GR" sz="2400" b="1" dirty="0">
                <a:latin typeface="Calibri"/>
                <a:ea typeface="Calibri"/>
                <a:cs typeface="Times New Roman"/>
              </a:rPr>
              <a:t>Να μην είναι υπερβολικά πλούσια σε πρωτεΐνες.</a:t>
            </a:r>
          </a:p>
          <a:p>
            <a:pPr marL="0" lvl="0" indent="0">
              <a:lnSpc>
                <a:spcPct val="115000"/>
              </a:lnSpc>
              <a:spcAft>
                <a:spcPts val="0"/>
              </a:spcAft>
              <a:buNone/>
            </a:pPr>
            <a:endParaRPr lang="el-GR" sz="2400" b="1" dirty="0">
              <a:solidFill>
                <a:schemeClr val="bg1"/>
              </a:solidFill>
              <a:effectLst/>
              <a:latin typeface="Calibri"/>
              <a:ea typeface="Calibri"/>
              <a:cs typeface="Times New Roman"/>
            </a:endParaRPr>
          </a:p>
        </p:txBody>
      </p:sp>
    </p:spTree>
    <p:extLst>
      <p:ext uri="{BB962C8B-B14F-4D97-AF65-F5344CB8AC3E}">
        <p14:creationId xmlns:p14="http://schemas.microsoft.com/office/powerpoint/2010/main" xmlns="" val="3340350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3528" y="274638"/>
            <a:ext cx="8640960" cy="1143000"/>
          </a:xfrm>
        </p:spPr>
        <p:txBody>
          <a:bodyPr>
            <a:normAutofit/>
          </a:bodyPr>
          <a:lstStyle/>
          <a:p>
            <a:pPr>
              <a:lnSpc>
                <a:spcPct val="115000"/>
              </a:lnSpc>
              <a:spcAft>
                <a:spcPts val="1000"/>
              </a:spcAft>
            </a:pPr>
            <a:r>
              <a:rPr lang="el-GR" sz="2800" dirty="0">
                <a:effectLst/>
              </a:rPr>
              <a:t/>
            </a:r>
            <a:br>
              <a:rPr lang="el-GR" sz="2800" dirty="0">
                <a:effectLst/>
              </a:rPr>
            </a:br>
            <a:endParaRPr lang="el-GR" sz="2800" dirty="0">
              <a:solidFill>
                <a:srgbClr val="C00000"/>
              </a:solidFill>
              <a:effectLst/>
            </a:endParaRPr>
          </a:p>
        </p:txBody>
      </p:sp>
      <p:sp>
        <p:nvSpPr>
          <p:cNvPr id="3" name="Θέση περιεχομένου 2"/>
          <p:cNvSpPr>
            <a:spLocks noGrp="1"/>
          </p:cNvSpPr>
          <p:nvPr>
            <p:ph idx="1"/>
          </p:nvPr>
        </p:nvSpPr>
        <p:spPr>
          <a:xfrm>
            <a:off x="457200" y="1988840"/>
            <a:ext cx="8435280" cy="4464496"/>
          </a:xfrm>
        </p:spPr>
        <p:txBody>
          <a:bodyPr>
            <a:noAutofit/>
          </a:bodyPr>
          <a:lstStyle/>
          <a:p>
            <a:pPr marL="342900" lvl="0" indent="-342900">
              <a:lnSpc>
                <a:spcPct val="115000"/>
              </a:lnSpc>
              <a:spcAft>
                <a:spcPts val="0"/>
              </a:spcAft>
              <a:buFont typeface="Symbol"/>
              <a:buChar char=""/>
            </a:pPr>
            <a:r>
              <a:rPr lang="el-GR" sz="2400" b="1" dirty="0">
                <a:latin typeface="Calibri"/>
                <a:ea typeface="Calibri"/>
                <a:cs typeface="Times New Roman"/>
              </a:rPr>
              <a:t>Το ελαιόλαδο είναι βασικό συστατικό της μεσογειακής διατροφής</a:t>
            </a:r>
          </a:p>
          <a:p>
            <a:pPr marL="342900" lvl="0" indent="-342900">
              <a:lnSpc>
                <a:spcPct val="115000"/>
              </a:lnSpc>
              <a:spcAft>
                <a:spcPts val="0"/>
              </a:spcAft>
              <a:buFont typeface="Symbol"/>
              <a:buChar char=""/>
            </a:pPr>
            <a:r>
              <a:rPr lang="el-GR" sz="2400" b="1" dirty="0">
                <a:latin typeface="Calibri"/>
                <a:ea typeface="Calibri"/>
                <a:cs typeface="Times New Roman"/>
              </a:rPr>
              <a:t>Συνδέεται με χαμηλό δείκτη στεφανιαίας νόσου</a:t>
            </a:r>
          </a:p>
          <a:p>
            <a:pPr marL="342900" lvl="0" indent="-342900">
              <a:lnSpc>
                <a:spcPct val="115000"/>
              </a:lnSpc>
              <a:spcAft>
                <a:spcPts val="0"/>
              </a:spcAft>
              <a:buFont typeface="Symbol"/>
              <a:buChar char=""/>
            </a:pPr>
            <a:r>
              <a:rPr lang="el-GR" sz="2400" b="1" dirty="0">
                <a:latin typeface="Calibri"/>
                <a:ea typeface="Calibri"/>
                <a:cs typeface="Times New Roman"/>
              </a:rPr>
              <a:t>Είναι λιγότερο </a:t>
            </a:r>
            <a:r>
              <a:rPr lang="el-GR" sz="2400" b="1" dirty="0" err="1">
                <a:latin typeface="Calibri"/>
                <a:ea typeface="Calibri"/>
                <a:cs typeface="Times New Roman"/>
              </a:rPr>
              <a:t>αθηρογόνο</a:t>
            </a:r>
            <a:r>
              <a:rPr lang="el-GR" sz="2400" b="1" dirty="0">
                <a:latin typeface="Calibri"/>
                <a:ea typeface="Calibri"/>
                <a:cs typeface="Times New Roman"/>
              </a:rPr>
              <a:t> </a:t>
            </a:r>
            <a:r>
              <a:rPr lang="el-GR" sz="2400" b="1" dirty="0" smtClean="0">
                <a:latin typeface="Calibri"/>
                <a:ea typeface="Calibri"/>
                <a:cs typeface="Times New Roman"/>
              </a:rPr>
              <a:t>καθώς </a:t>
            </a:r>
            <a:r>
              <a:rPr lang="el-GR" sz="2400" b="1" dirty="0">
                <a:latin typeface="Calibri"/>
                <a:ea typeface="Calibri"/>
                <a:cs typeface="Times New Roman"/>
              </a:rPr>
              <a:t>περιέχει σε </a:t>
            </a:r>
            <a:r>
              <a:rPr lang="el-GR" sz="2400" b="1" dirty="0" smtClean="0">
                <a:latin typeface="Calibri"/>
                <a:ea typeface="Calibri"/>
                <a:cs typeface="Times New Roman"/>
              </a:rPr>
              <a:t>μεγάλη </a:t>
            </a:r>
            <a:r>
              <a:rPr lang="el-GR" sz="2400" b="1" dirty="0">
                <a:latin typeface="Calibri"/>
                <a:ea typeface="Calibri"/>
                <a:cs typeface="Times New Roman"/>
              </a:rPr>
              <a:t>αναλογία βιταμίνη Ε που είναι αντιοξειδωτική και διάφορες αντιοξειδωτικές φαινόλες</a:t>
            </a:r>
          </a:p>
          <a:p>
            <a:pPr marL="342900" lvl="0" indent="-342900">
              <a:lnSpc>
                <a:spcPct val="115000"/>
              </a:lnSpc>
              <a:spcAft>
                <a:spcPts val="1000"/>
              </a:spcAft>
              <a:buFont typeface="Symbol"/>
              <a:buChar char=""/>
            </a:pPr>
            <a:r>
              <a:rPr lang="el-GR" sz="2400" b="1" dirty="0">
                <a:latin typeface="Calibri"/>
                <a:ea typeface="Calibri"/>
                <a:cs typeface="Times New Roman"/>
              </a:rPr>
              <a:t>Προτείνεται  η τακτική κατανάλωση </a:t>
            </a:r>
            <a:r>
              <a:rPr lang="el-GR" sz="2400" b="1" dirty="0" smtClean="0">
                <a:latin typeface="Calibri"/>
                <a:ea typeface="Calibri"/>
                <a:cs typeface="Times New Roman"/>
              </a:rPr>
              <a:t>ψαριού, </a:t>
            </a:r>
            <a:r>
              <a:rPr lang="el-GR" sz="2400" b="1" dirty="0">
                <a:latin typeface="Calibri"/>
                <a:ea typeface="Calibri"/>
                <a:cs typeface="Times New Roman"/>
              </a:rPr>
              <a:t>καθώς προφυλάσσει από στεφανιαία νόσο (2 φορές εβδομαδιαίως )</a:t>
            </a:r>
          </a:p>
          <a:p>
            <a:pPr marL="0" lvl="0" indent="0">
              <a:lnSpc>
                <a:spcPct val="115000"/>
              </a:lnSpc>
              <a:spcAft>
                <a:spcPts val="0"/>
              </a:spcAft>
              <a:buNone/>
            </a:pPr>
            <a:endParaRPr lang="el-GR" sz="2400" b="1" dirty="0">
              <a:solidFill>
                <a:schemeClr val="bg1"/>
              </a:solidFill>
              <a:effectLst/>
              <a:latin typeface="Calibri"/>
              <a:ea typeface="Calibri"/>
              <a:cs typeface="Times New Roman"/>
            </a:endParaRPr>
          </a:p>
        </p:txBody>
      </p:sp>
    </p:spTree>
    <p:extLst>
      <p:ext uri="{BB962C8B-B14F-4D97-AF65-F5344CB8AC3E}">
        <p14:creationId xmlns:p14="http://schemas.microsoft.com/office/powerpoint/2010/main" xmlns="" val="4469439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ΜΙΧΑΛΗΣ\χολιστε.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7384"/>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4715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ΜΙΧΑΛΗΣ\mesogeiaki2.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768992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ΜΙΧΑΛΗΣ\dietitian5.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9150087"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31147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ΜΙΧΑΛΗΣ\6.JPG.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20680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ΜΙΧΑΛΗΣ\sintagilucia.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05964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F:\ΜΙΧΑΛΗΣ\fruits4-660.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539563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ΜΙΧΑΛΗΣ\Senf-Vinaigrette.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581062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descr="F:\ΜΙΧΑΛΗΣ\20140808_203957.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0"/>
            <a:ext cx="8676456" cy="642700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Θέση περιεχομένου 2"/>
          <p:cNvSpPr txBox="1">
            <a:spLocks/>
          </p:cNvSpPr>
          <p:nvPr/>
        </p:nvSpPr>
        <p:spPr>
          <a:xfrm>
            <a:off x="914400" y="1988840"/>
            <a:ext cx="8229600" cy="4709160"/>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endParaRPr lang="el-GR"/>
          </a:p>
        </p:txBody>
      </p:sp>
    </p:spTree>
    <p:extLst>
      <p:ext uri="{BB962C8B-B14F-4D97-AF65-F5344CB8AC3E}">
        <p14:creationId xmlns:p14="http://schemas.microsoft.com/office/powerpoint/2010/main" xmlns="" val="15240921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ιαστημικό">
  <a:themeElements>
    <a:clrScheme name="Διαστημικό">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Διαστημικό">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Διαστημικό">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159</TotalTime>
  <Words>407</Words>
  <Application>Microsoft Office PowerPoint</Application>
  <PresentationFormat>Προβολή στην οθόνη (4:3)</PresentationFormat>
  <Paragraphs>41</Paragraphs>
  <Slides>20</Slides>
  <Notes>2</Notes>
  <HiddenSlides>0</HiddenSlides>
  <MMClips>0</MMClips>
  <ScaleCrop>false</ScaleCrop>
  <HeadingPairs>
    <vt:vector size="4" baseType="variant">
      <vt:variant>
        <vt:lpstr>Θέμα</vt:lpstr>
      </vt:variant>
      <vt:variant>
        <vt:i4>1</vt:i4>
      </vt:variant>
      <vt:variant>
        <vt:lpstr>Τίτλοι διαφανειών</vt:lpstr>
      </vt:variant>
      <vt:variant>
        <vt:i4>20</vt:i4>
      </vt:variant>
    </vt:vector>
  </HeadingPairs>
  <TitlesOfParts>
    <vt:vector size="21" baseType="lpstr">
      <vt:lpstr>Διαστημικό</vt:lpstr>
      <vt:lpstr>ΜΙΧΑΛΗΣ ΕΞΑΡΧΑΚΟΣ </vt:lpstr>
      <vt:lpstr>ΔΙΑΤΡΟΦΗ ΚΑΙ ΚΑΡΔΙΑΓΓΕΙΑΚΗ ΥΓΕΙΑ</vt:lpstr>
      <vt:lpstr>ΠΑΡΑΓΟΝΤΕΣ ΚΙΝΔΥΝΟΥ                                           ΓΙΑ ΚΑΡΔΙΑΓΓΕΙΑΚΑ ΣΥΜΒΑΝΤΑ</vt:lpstr>
      <vt:lpstr>Διαφάνεια 4</vt:lpstr>
      <vt:lpstr>Διαφάνεια 5</vt:lpstr>
      <vt:lpstr>Διαφάνεια 6</vt:lpstr>
      <vt:lpstr>ΑΡΤΗΡΙΑΚΗ ΥΠΕΡΤΑΣΗ</vt:lpstr>
      <vt:lpstr>ΥΠΕΡΛΙΠΙΔΑΙΜΙΑ</vt:lpstr>
      <vt:lpstr>Διαφάνεια 9</vt:lpstr>
      <vt:lpstr>ΣΑΚΧΑΡΩΔΗΣ ΔΙΑΒΗΤΗΣ </vt:lpstr>
      <vt:lpstr>Η ΔΙΑΙΤΑ ΠΡΕΠΕΙ ΝΑ ΠΕΡΙΛΑΜΒΑΝΕΙ: </vt:lpstr>
      <vt:lpstr> </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ΜΙΧΑΛΗΣ ΕΞΑΡΧΑΚΟΣ</dc:title>
  <dc:creator>Μιχάλης</dc:creator>
  <cp:lastModifiedBy>isavella</cp:lastModifiedBy>
  <cp:revision>23</cp:revision>
  <dcterms:created xsi:type="dcterms:W3CDTF">2018-03-15T17:07:16Z</dcterms:created>
  <dcterms:modified xsi:type="dcterms:W3CDTF">2018-03-16T09:56:53Z</dcterms:modified>
</cp:coreProperties>
</file>